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Mont Bold" panose="020B0604020202020204" charset="0"/>
      <p:regular r:id="rId11"/>
    </p:embeddedFont>
    <p:embeddedFont>
      <p:font typeface="Blinker" panose="020B0604020202020204" charset="0"/>
      <p:regular r:id="rId12"/>
    </p:embeddedFont>
    <p:embeddedFont>
      <p:font typeface="Garet Bold" panose="020B0604020202020204" charset="0"/>
      <p:regular r:id="rId13"/>
    </p:embeddedFont>
    <p:embeddedFont>
      <p:font typeface="League Spartan" panose="020B0604020202020204" charset="0"/>
      <p:regular r:id="rId14"/>
    </p:embeddedFont>
    <p:embeddedFont>
      <p:font typeface="Garet" panose="020B0604020202020204" charset="0"/>
      <p:regular r:id="rId15"/>
    </p:embeddedFont>
    <p:embeddedFont>
      <p:font typeface="Poppins" panose="020B0604020202020204"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Glacial Indifference" panose="020B0604020202020204" charset="0"/>
      <p:regular r:id="rId24"/>
    </p:embeddedFont>
    <p:embeddedFont>
      <p:font typeface="Glacial Indifference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516"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1.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16.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1.svg"/><Relationship Id="rId4" Type="http://schemas.openxmlformats.org/officeDocument/2006/relationships/image" Target="../media/image1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19.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5920341" y="-491728"/>
            <a:ext cx="4142416" cy="4114800"/>
          </a:xfrm>
          <a:custGeom>
            <a:avLst/>
            <a:gdLst/>
            <a:ahLst/>
            <a:cxnLst/>
            <a:rect l="l" t="t" r="r" b="b"/>
            <a:pathLst>
              <a:path w="4142416" h="4114800">
                <a:moveTo>
                  <a:pt x="0" y="0"/>
                </a:moveTo>
                <a:lnTo>
                  <a:pt x="4142416" y="0"/>
                </a:lnTo>
                <a:lnTo>
                  <a:pt x="4142416" y="4114800"/>
                </a:lnTo>
                <a:lnTo>
                  <a:pt x="0" y="4114800"/>
                </a:lnTo>
                <a:lnTo>
                  <a:pt x="0" y="0"/>
                </a:lnTo>
                <a:close/>
              </a:path>
            </a:pathLst>
          </a:custGeom>
          <a:blipFill>
            <a:blip r:embed="rId2">
              <a:alphaModFix amt="8999"/>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3" name="Freeform 3"/>
          <p:cNvSpPr/>
          <p:nvPr/>
        </p:nvSpPr>
        <p:spPr>
          <a:xfrm>
            <a:off x="1528379" y="5630466"/>
            <a:ext cx="3827148" cy="4114800"/>
          </a:xfrm>
          <a:custGeom>
            <a:avLst/>
            <a:gdLst/>
            <a:ahLst/>
            <a:cxnLst/>
            <a:rect l="l" t="t" r="r" b="b"/>
            <a:pathLst>
              <a:path w="3827148" h="4114800">
                <a:moveTo>
                  <a:pt x="0" y="0"/>
                </a:moveTo>
                <a:lnTo>
                  <a:pt x="3827148" y="0"/>
                </a:lnTo>
                <a:lnTo>
                  <a:pt x="3827148" y="4114800"/>
                </a:lnTo>
                <a:lnTo>
                  <a:pt x="0" y="4114800"/>
                </a:lnTo>
                <a:lnTo>
                  <a:pt x="0" y="0"/>
                </a:lnTo>
                <a:close/>
              </a:path>
            </a:pathLst>
          </a:custGeom>
          <a:blipFill>
            <a:blip r:embed="rId4">
              <a:alphaModFix amt="14000"/>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4" name="Freeform 4"/>
          <p:cNvSpPr/>
          <p:nvPr/>
        </p:nvSpPr>
        <p:spPr>
          <a:xfrm>
            <a:off x="13262259" y="681023"/>
            <a:ext cx="4368153" cy="4114800"/>
          </a:xfrm>
          <a:custGeom>
            <a:avLst/>
            <a:gdLst/>
            <a:ahLst/>
            <a:cxnLst/>
            <a:rect l="l" t="t" r="r" b="b"/>
            <a:pathLst>
              <a:path w="4368153" h="4114800">
                <a:moveTo>
                  <a:pt x="0" y="0"/>
                </a:moveTo>
                <a:lnTo>
                  <a:pt x="4368153" y="0"/>
                </a:lnTo>
                <a:lnTo>
                  <a:pt x="4368153" y="4114800"/>
                </a:lnTo>
                <a:lnTo>
                  <a:pt x="0" y="4114800"/>
                </a:lnTo>
                <a:lnTo>
                  <a:pt x="0" y="0"/>
                </a:lnTo>
                <a:close/>
              </a:path>
            </a:pathLst>
          </a:custGeom>
          <a:blipFill>
            <a:blip r:embed="rId6">
              <a:alphaModFix amt="23000"/>
              <a:extLst>
                <a:ext uri="{96DAC541-7B7A-43D3-8B79-37D633B846F1}">
                  <asvg:svgBlip xmlns:asvg="http://schemas.microsoft.com/office/drawing/2016/SVG/main" xmlns="" r:embed="rId7"/>
                </a:ext>
              </a:extLst>
            </a:blip>
            <a:stretch>
              <a:fillRect/>
            </a:stretch>
          </a:blipFill>
        </p:spPr>
        <p:txBody>
          <a:bodyPr/>
          <a:lstStyle/>
          <a:p>
            <a:endParaRPr lang="en-US"/>
          </a:p>
        </p:txBody>
      </p:sp>
      <p:sp>
        <p:nvSpPr>
          <p:cNvPr id="15" name="TextBox 15"/>
          <p:cNvSpPr txBox="1"/>
          <p:nvPr/>
        </p:nvSpPr>
        <p:spPr>
          <a:xfrm>
            <a:off x="654061" y="5612606"/>
            <a:ext cx="10532560" cy="551433"/>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Poppins"/>
              </a:rPr>
              <a:t>HACKTOBERFEST 1.0</a:t>
            </a:r>
          </a:p>
        </p:txBody>
      </p:sp>
      <p:sp>
        <p:nvSpPr>
          <p:cNvPr id="16" name="TextBox 16"/>
          <p:cNvSpPr txBox="1"/>
          <p:nvPr/>
        </p:nvSpPr>
        <p:spPr>
          <a:xfrm>
            <a:off x="-713457" y="3645694"/>
            <a:ext cx="13267596" cy="3693319"/>
          </a:xfrm>
          <a:prstGeom prst="rect">
            <a:avLst/>
          </a:prstGeom>
        </p:spPr>
        <p:txBody>
          <a:bodyPr lIns="0" tIns="0" rIns="0" bIns="0" rtlCol="0" anchor="t">
            <a:spAutoFit/>
          </a:bodyPr>
          <a:lstStyle/>
          <a:p>
            <a:pPr algn="ctr">
              <a:lnSpc>
                <a:spcPts val="14400"/>
              </a:lnSpc>
            </a:pPr>
            <a:r>
              <a:rPr lang="en-US" sz="12000" dirty="0" err="1" smtClean="0">
                <a:solidFill>
                  <a:srgbClr val="FFFFFF"/>
                </a:solidFill>
                <a:latin typeface="Mont Bold"/>
              </a:rPr>
              <a:t>DevSquad</a:t>
            </a:r>
            <a:endParaRPr lang="en-US" sz="12000" dirty="0" smtClean="0">
              <a:solidFill>
                <a:srgbClr val="FFFFFF"/>
              </a:solidFill>
              <a:latin typeface="Mont Bold"/>
            </a:endParaRPr>
          </a:p>
          <a:p>
            <a:pPr algn="ctr">
              <a:lnSpc>
                <a:spcPts val="14400"/>
              </a:lnSpc>
            </a:pPr>
            <a:endParaRPr lang="en-US" sz="12000" dirty="0">
              <a:solidFill>
                <a:srgbClr val="FFFFFF"/>
              </a:solidFill>
              <a:latin typeface="Mont Bold"/>
            </a:endParaRPr>
          </a:p>
        </p:txBody>
      </p:sp>
      <p:pic>
        <p:nvPicPr>
          <p:cNvPr id="18" name="Picture 17">
            <a:extLst>
              <a:ext uri="{FF2B5EF4-FFF2-40B4-BE49-F238E27FC236}">
                <a16:creationId xmlns:a16="http://schemas.microsoft.com/office/drawing/2014/main" xmlns="" id="{A1643634-47E7-D849-E905-162802F9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66700"/>
            <a:ext cx="4761905" cy="4761905"/>
          </a:xfrm>
          <a:prstGeom prst="rect">
            <a:avLst/>
          </a:prstGeom>
        </p:spPr>
      </p:pic>
      <p:sp>
        <p:nvSpPr>
          <p:cNvPr id="5" name="TextBox 4"/>
          <p:cNvSpPr txBox="1"/>
          <p:nvPr/>
        </p:nvSpPr>
        <p:spPr>
          <a:xfrm>
            <a:off x="2378996" y="6286500"/>
            <a:ext cx="5257800" cy="584775"/>
          </a:xfrm>
          <a:prstGeom prst="rect">
            <a:avLst/>
          </a:prstGeom>
          <a:noFill/>
        </p:spPr>
        <p:txBody>
          <a:bodyPr wrap="square" rtlCol="0">
            <a:spAutoFit/>
          </a:bodyPr>
          <a:lstStyle/>
          <a:p>
            <a:r>
              <a:rPr lang="en-US" sz="3200" b="1" dirty="0" smtClean="0">
                <a:solidFill>
                  <a:schemeClr val="bg1"/>
                </a:solidFill>
              </a:rPr>
              <a:t>TEAM NUMBER -12</a:t>
            </a:r>
            <a:endParaRPr lang="en-US" sz="3200" b="1" dirty="0">
              <a:solidFill>
                <a:schemeClr val="bg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651" y="21197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13900097" y="-3632307"/>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8985519" y="2032951"/>
            <a:ext cx="3945958" cy="4812144"/>
          </a:xfrm>
          <a:custGeom>
            <a:avLst/>
            <a:gdLst/>
            <a:ahLst/>
            <a:cxnLst/>
            <a:rect l="l" t="t" r="r" b="b"/>
            <a:pathLst>
              <a:path w="3945958" h="4812144">
                <a:moveTo>
                  <a:pt x="0" y="0"/>
                </a:moveTo>
                <a:lnTo>
                  <a:pt x="3945958" y="0"/>
                </a:lnTo>
                <a:lnTo>
                  <a:pt x="3945958" y="4812144"/>
                </a:lnTo>
                <a:lnTo>
                  <a:pt x="0" y="48121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2069266"/>
          </a:xfrm>
          <a:prstGeom prst="rect">
            <a:avLst/>
          </a:prstGeom>
        </p:spPr>
        <p:txBody>
          <a:bodyPr lIns="0" tIns="0" rIns="0" bIns="0" rtlCol="0" anchor="t">
            <a:spAutoFit/>
          </a:bodyPr>
          <a:lstStyle/>
          <a:p>
            <a:pPr marL="0" lvl="0" indent="0" algn="l">
              <a:lnSpc>
                <a:spcPts val="7967"/>
              </a:lnSpc>
              <a:spcBef>
                <a:spcPct val="0"/>
              </a:spcBef>
            </a:pPr>
            <a:r>
              <a:rPr lang="en-US" sz="7967" u="none" strike="noStrike">
                <a:solidFill>
                  <a:srgbClr val="F5F5F3"/>
                </a:solidFill>
                <a:latin typeface="League Spartan"/>
              </a:rPr>
              <a:t>Problem statement</a:t>
            </a:r>
          </a:p>
        </p:txBody>
      </p:sp>
      <p:sp>
        <p:nvSpPr>
          <p:cNvPr id="6" name="TextBox 6"/>
          <p:cNvSpPr txBox="1"/>
          <p:nvPr/>
        </p:nvSpPr>
        <p:spPr>
          <a:xfrm>
            <a:off x="1288888" y="4215714"/>
            <a:ext cx="7696631" cy="6540252"/>
          </a:xfrm>
          <a:prstGeom prst="rect">
            <a:avLst/>
          </a:prstGeom>
        </p:spPr>
        <p:txBody>
          <a:bodyPr lIns="0" tIns="0" rIns="0" bIns="0" rtlCol="0" anchor="t">
            <a:spAutoFit/>
          </a:bodyPr>
          <a:lstStyle/>
          <a:p>
            <a:pPr marL="342900" lvl="0" indent="-342900">
              <a:lnSpc>
                <a:spcPts val="2954"/>
              </a:lnSpc>
              <a:spcBef>
                <a:spcPct val="0"/>
              </a:spcBef>
              <a:buFont typeface="Wingdings" panose="05000000000000000000" pitchFamily="2" charset="2"/>
              <a:buChar char="v"/>
            </a:pPr>
            <a:r>
              <a:rPr lang="en-US" sz="1969" b="1" dirty="0" smtClean="0">
                <a:solidFill>
                  <a:srgbClr val="F5F5F3"/>
                </a:solidFill>
                <a:latin typeface="Mont Bold"/>
              </a:rPr>
              <a:t>WE USUALLY CONTACT HOSPITAL FOR CHECKING THE AVAILABILITY OF DOCTOR AND YOU HAVE TO WAIT IN QUEUE .</a:t>
            </a:r>
          </a:p>
          <a:p>
            <a:pPr marL="342900" lvl="0" indent="-342900">
              <a:lnSpc>
                <a:spcPts val="2954"/>
              </a:lnSpc>
              <a:spcBef>
                <a:spcPct val="0"/>
              </a:spcBef>
              <a:buFont typeface="Wingdings" panose="05000000000000000000" pitchFamily="2" charset="2"/>
              <a:buChar char="v"/>
            </a:pPr>
            <a:r>
              <a:rPr lang="en-US" sz="1969" b="1" dirty="0" smtClean="0">
                <a:solidFill>
                  <a:srgbClr val="F5F5F3"/>
                </a:solidFill>
                <a:latin typeface="Mont Bold"/>
              </a:rPr>
              <a:t>WE HAVE TO MANUALLY GO TO THE HOSPITAL FOR GETTING THE REPORTS .</a:t>
            </a:r>
          </a:p>
          <a:p>
            <a:pPr marL="342900" lvl="0" indent="-342900">
              <a:lnSpc>
                <a:spcPts val="2954"/>
              </a:lnSpc>
              <a:spcBef>
                <a:spcPct val="0"/>
              </a:spcBef>
              <a:buFont typeface="Wingdings" panose="05000000000000000000" pitchFamily="2" charset="2"/>
              <a:buChar char="v"/>
            </a:pPr>
            <a:r>
              <a:rPr lang="en-US" sz="1969" b="1" dirty="0" smtClean="0">
                <a:solidFill>
                  <a:srgbClr val="F5F5F3"/>
                </a:solidFill>
                <a:latin typeface="Mont Bold"/>
              </a:rPr>
              <a:t>THIS MAY LEAD PROBLEM IN MANAGING PATIENTS AND WAITING TOO LONG .</a:t>
            </a:r>
          </a:p>
          <a:p>
            <a:pPr marL="342900" lvl="0" indent="-342900">
              <a:lnSpc>
                <a:spcPts val="2954"/>
              </a:lnSpc>
              <a:spcBef>
                <a:spcPct val="0"/>
              </a:spcBef>
              <a:buFont typeface="Wingdings" panose="05000000000000000000" pitchFamily="2" charset="2"/>
              <a:buChar char="v"/>
            </a:pPr>
            <a:r>
              <a:rPr lang="en-US" sz="1969" b="1" dirty="0" smtClean="0">
                <a:solidFill>
                  <a:srgbClr val="F5F5F3"/>
                </a:solidFill>
                <a:latin typeface="Mont Bold"/>
              </a:rPr>
              <a:t>PATIENT MAY NOT BE HEALTHY ENOUGH TO BE THERE AND WAIT FOR THE DOCTOR SOMETIMES.</a:t>
            </a:r>
          </a:p>
          <a:p>
            <a:pPr marL="342900" lvl="0" indent="-342900">
              <a:lnSpc>
                <a:spcPts val="2954"/>
              </a:lnSpc>
              <a:spcBef>
                <a:spcPct val="0"/>
              </a:spcBef>
              <a:buFont typeface="Wingdings" panose="05000000000000000000" pitchFamily="2" charset="2"/>
              <a:buChar char="v"/>
            </a:pPr>
            <a:r>
              <a:rPr lang="en-US" sz="2000" b="1" dirty="0" smtClean="0">
                <a:solidFill>
                  <a:schemeClr val="bg1">
                    <a:lumMod val="95000"/>
                  </a:schemeClr>
                </a:solidFill>
              </a:rPr>
              <a:t>THE MEAN WAITING TIME WAS HIGHER THAN THE AVERAGE RECOMMENDED TIME BY BUSINESS PROCESS REENGINEERING (BPR) AND MORE THAN FIVE OUT OF EVERY TEN CLIENTS SPENT LONG WAITING TIME AT OUTPATIENT DEPARTMENTS WAITING TIME WAS AFFECTED BY EDUCATIONAL STATUS, RESIDENCE, ARRIVAL TIME, AND DATE OF THE VISIT</a:t>
            </a:r>
            <a:r>
              <a:rPr lang="en-US" sz="2000" b="1" dirty="0" smtClean="0"/>
              <a:t>.</a:t>
            </a:r>
            <a:endParaRPr lang="en-US" sz="1969" b="1" dirty="0" smtClean="0">
              <a:solidFill>
                <a:srgbClr val="F5F5F3"/>
              </a:solidFill>
              <a:latin typeface="Mont Bold"/>
            </a:endParaRPr>
          </a:p>
          <a:p>
            <a:pPr marL="342900" lvl="0" indent="-342900">
              <a:lnSpc>
                <a:spcPts val="2954"/>
              </a:lnSpc>
              <a:spcBef>
                <a:spcPct val="0"/>
              </a:spcBef>
              <a:buFont typeface="Wingdings" panose="05000000000000000000" pitchFamily="2" charset="2"/>
              <a:buChar char="v"/>
            </a:pPr>
            <a:endParaRPr lang="en-US" sz="1969" b="1" dirty="0" smtClean="0">
              <a:solidFill>
                <a:srgbClr val="F5F5F3"/>
              </a:solidFill>
              <a:latin typeface="Mont Bold"/>
            </a:endParaRPr>
          </a:p>
          <a:p>
            <a:pPr marL="342900" lvl="0" indent="-342900">
              <a:lnSpc>
                <a:spcPts val="2954"/>
              </a:lnSpc>
              <a:spcBef>
                <a:spcPct val="0"/>
              </a:spcBef>
              <a:buFont typeface="Wingdings" panose="05000000000000000000" pitchFamily="2" charset="2"/>
              <a:buChar char="v"/>
            </a:pPr>
            <a:endParaRPr lang="en-US" sz="1969" b="1" u="none" strike="noStrike" dirty="0">
              <a:solidFill>
                <a:srgbClr val="F5F5F3"/>
              </a:solidFill>
              <a:latin typeface="Mont Bold"/>
            </a:endParaRPr>
          </a:p>
        </p:txBody>
      </p:sp>
      <p:sp>
        <p:nvSpPr>
          <p:cNvPr id="7" name="TextBox 7"/>
          <p:cNvSpPr txBox="1"/>
          <p:nvPr/>
        </p:nvSpPr>
        <p:spPr>
          <a:xfrm>
            <a:off x="1189389" y="6902712"/>
            <a:ext cx="7696631" cy="364331"/>
          </a:xfrm>
          <a:prstGeom prst="rect">
            <a:avLst/>
          </a:prstGeom>
        </p:spPr>
        <p:txBody>
          <a:bodyPr lIns="0" tIns="0" rIns="0" bIns="0" rtlCol="0" anchor="t">
            <a:spAutoFit/>
          </a:bodyPr>
          <a:lstStyle/>
          <a:p>
            <a:pPr lvl="0">
              <a:lnSpc>
                <a:spcPts val="2954"/>
              </a:lnSpc>
              <a:spcBef>
                <a:spcPct val="0"/>
              </a:spcBef>
            </a:pPr>
            <a:r>
              <a:rPr lang="en-US" sz="1969" dirty="0" smtClean="0">
                <a:solidFill>
                  <a:srgbClr val="F5F5F3"/>
                </a:solidFill>
                <a:latin typeface="Mont Bold"/>
              </a:rPr>
              <a:t> </a:t>
            </a:r>
            <a:endParaRPr lang="en-US" sz="1969" u="none" strike="noStrike" dirty="0">
              <a:solidFill>
                <a:srgbClr val="F5F5F3"/>
              </a:solidFill>
              <a:latin typeface="Mont Bold"/>
            </a:endParaRPr>
          </a:p>
        </p:txBody>
      </p:sp>
      <p:sp>
        <p:nvSpPr>
          <p:cNvPr id="8" name="TextBox 8"/>
          <p:cNvSpPr txBox="1"/>
          <p:nvPr/>
        </p:nvSpPr>
        <p:spPr>
          <a:xfrm>
            <a:off x="1237767" y="8305065"/>
            <a:ext cx="7696631" cy="364331"/>
          </a:xfrm>
          <a:prstGeom prst="rect">
            <a:avLst/>
          </a:prstGeom>
        </p:spPr>
        <p:txBody>
          <a:bodyPr lIns="0" tIns="0" rIns="0" bIns="0" rtlCol="0" anchor="t">
            <a:spAutoFit/>
          </a:bodyPr>
          <a:lstStyle/>
          <a:p>
            <a:pPr marL="0" lvl="0" indent="0" algn="l">
              <a:lnSpc>
                <a:spcPts val="2954"/>
              </a:lnSpc>
              <a:spcBef>
                <a:spcPct val="0"/>
              </a:spcBef>
            </a:pPr>
            <a:r>
              <a:rPr lang="en-US" sz="1969" u="none" strike="noStrike" dirty="0" smtClean="0">
                <a:solidFill>
                  <a:srgbClr val="F5F5F3"/>
                </a:solidFill>
                <a:latin typeface="Mont Bold"/>
              </a:rPr>
              <a:t>.</a:t>
            </a:r>
            <a:endParaRPr lang="en-US" sz="1969" u="none" strike="noStrike" dirty="0">
              <a:solidFill>
                <a:srgbClr val="F5F5F3"/>
              </a:solidFill>
              <a:latin typeface="Mont Bold"/>
            </a:endParaRPr>
          </a:p>
        </p:txBody>
      </p:sp>
      <p:grpSp>
        <p:nvGrpSpPr>
          <p:cNvPr id="9" name="Group 9"/>
          <p:cNvGrpSpPr>
            <a:grpSpLocks noChangeAspect="1"/>
          </p:cNvGrpSpPr>
          <p:nvPr/>
        </p:nvGrpSpPr>
        <p:grpSpPr>
          <a:xfrm>
            <a:off x="10958498" y="285875"/>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6"/>
              <a:stretch>
                <a:fillRect l="-20377" r="-20377"/>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a:stretch>
            </a:blipFill>
          </p:spPr>
          <p:txBody>
            <a:bodyPr/>
            <a:lstStyle/>
            <a:p>
              <a:endParaRPr lang="en-US"/>
            </a:p>
          </p:txBody>
        </p:sp>
      </p:grpSp>
      <p:sp>
        <p:nvSpPr>
          <p:cNvPr id="12" name="Freeform 12"/>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8"/>
            <a:stretch>
              <a:fillRect/>
            </a:stretch>
          </a:blipFill>
        </p:spPr>
        <p:txBody>
          <a:bodyPr/>
          <a:lstStyle/>
          <a:p>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4328708" y="-3650166"/>
            <a:ext cx="8775807" cy="8775807"/>
          </a:xfrm>
          <a:custGeom>
            <a:avLst/>
            <a:gdLst/>
            <a:ahLst/>
            <a:cxnLst/>
            <a:rect l="l" t="t" r="r" b="b"/>
            <a:pathLst>
              <a:path w="8775807" h="8775807">
                <a:moveTo>
                  <a:pt x="0" y="0"/>
                </a:moveTo>
                <a:lnTo>
                  <a:pt x="8775806" y="0"/>
                </a:lnTo>
                <a:lnTo>
                  <a:pt x="8775806" y="8775807"/>
                </a:lnTo>
                <a:lnTo>
                  <a:pt x="0" y="8775807"/>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rot="-5618979">
            <a:off x="6194724" y="7286406"/>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4"/>
            <a:stretch>
              <a:fillRect/>
            </a:stretch>
          </a:blipFill>
        </p:spPr>
        <p:txBody>
          <a:bodyPr/>
          <a:lstStyle/>
          <a:p>
            <a:endParaRPr lang="en-US"/>
          </a:p>
        </p:txBody>
      </p:sp>
      <p:sp>
        <p:nvSpPr>
          <p:cNvPr id="5" name="Freeform 5"/>
          <p:cNvSpPr/>
          <p:nvPr/>
        </p:nvSpPr>
        <p:spPr>
          <a:xfrm>
            <a:off x="0" y="7023157"/>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en-US"/>
          </a:p>
        </p:txBody>
      </p:sp>
      <p:sp>
        <p:nvSpPr>
          <p:cNvPr id="6" name="Freeform 6"/>
          <p:cNvSpPr/>
          <p:nvPr/>
        </p:nvSpPr>
        <p:spPr>
          <a:xfrm>
            <a:off x="-922700" y="-1727306"/>
            <a:ext cx="3488408" cy="5912556"/>
          </a:xfrm>
          <a:custGeom>
            <a:avLst/>
            <a:gdLst/>
            <a:ahLst/>
            <a:cxnLst/>
            <a:rect l="l" t="t" r="r" b="b"/>
            <a:pathLst>
              <a:path w="3488408" h="5912556">
                <a:moveTo>
                  <a:pt x="0" y="0"/>
                </a:moveTo>
                <a:lnTo>
                  <a:pt x="3488408" y="0"/>
                </a:lnTo>
                <a:lnTo>
                  <a:pt x="3488408" y="5912556"/>
                </a:lnTo>
                <a:lnTo>
                  <a:pt x="0" y="5912556"/>
                </a:lnTo>
                <a:lnTo>
                  <a:pt x="0" y="0"/>
                </a:lnTo>
                <a:close/>
              </a:path>
            </a:pathLst>
          </a:custGeom>
          <a:blipFill>
            <a:blip r:embed="rId7"/>
            <a:stretch>
              <a:fillRect/>
            </a:stretch>
          </a:blipFill>
        </p:spPr>
        <p:txBody>
          <a:bodyPr/>
          <a:lstStyle/>
          <a:p>
            <a:endParaRPr lang="en-US"/>
          </a:p>
        </p:txBody>
      </p:sp>
      <p:grpSp>
        <p:nvGrpSpPr>
          <p:cNvPr id="7" name="Group 7"/>
          <p:cNvGrpSpPr>
            <a:grpSpLocks noChangeAspect="1"/>
          </p:cNvGrpSpPr>
          <p:nvPr/>
        </p:nvGrpSpPr>
        <p:grpSpPr>
          <a:xfrm>
            <a:off x="696792" y="1711818"/>
            <a:ext cx="6489085" cy="6827646"/>
            <a:chOff x="0" y="0"/>
            <a:chExt cx="5842000" cy="6146800"/>
          </a:xfrm>
        </p:grpSpPr>
        <p:sp>
          <p:nvSpPr>
            <p:cNvPr id="8" name="Freeform 8"/>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l="-28962" r="-28962"/>
              </a:stretch>
            </a:blipFill>
          </p:spPr>
          <p:txBody>
            <a:bodyPr/>
            <a:lstStyle/>
            <a:p>
              <a:endParaRPr lang="en-US"/>
            </a:p>
          </p:txBody>
        </p:sp>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9"/>
              <a:stretch>
                <a:fillRect t="-286" b="-286"/>
              </a:stretch>
            </a:blipFill>
          </p:spPr>
          <p:txBody>
            <a:bodyPr/>
            <a:lstStyle/>
            <a:p>
              <a:endParaRPr lang="en-US"/>
            </a:p>
          </p:txBody>
        </p:sp>
      </p:grpSp>
      <p:grpSp>
        <p:nvGrpSpPr>
          <p:cNvPr id="10" name="Group 10"/>
          <p:cNvGrpSpPr/>
          <p:nvPr/>
        </p:nvGrpSpPr>
        <p:grpSpPr>
          <a:xfrm>
            <a:off x="8525286" y="1371847"/>
            <a:ext cx="7626482" cy="4974275"/>
            <a:chOff x="0" y="190500"/>
            <a:chExt cx="10168642" cy="6632370"/>
          </a:xfrm>
        </p:grpSpPr>
        <p:sp>
          <p:nvSpPr>
            <p:cNvPr id="11" name="TextBox 11"/>
            <p:cNvSpPr txBox="1"/>
            <p:nvPr/>
          </p:nvSpPr>
          <p:spPr>
            <a:xfrm>
              <a:off x="0" y="2924365"/>
              <a:ext cx="10168642" cy="3898505"/>
            </a:xfrm>
            <a:prstGeom prst="rect">
              <a:avLst/>
            </a:prstGeom>
          </p:spPr>
          <p:txBody>
            <a:bodyPr lIns="0" tIns="0" rIns="0" bIns="0" rtlCol="0" anchor="t">
              <a:spAutoFit/>
            </a:bodyPr>
            <a:lstStyle/>
            <a:p>
              <a:pPr marL="457200" lvl="0" indent="-457200" algn="l">
                <a:lnSpc>
                  <a:spcPts val="3777"/>
                </a:lnSpc>
                <a:spcBef>
                  <a:spcPct val="0"/>
                </a:spcBef>
                <a:buFont typeface="Courier New" panose="02070309020205020404" pitchFamily="49" charset="0"/>
                <a:buChar char="o"/>
              </a:pPr>
              <a:r>
                <a:rPr lang="en-US" sz="2905" u="none" strike="noStrike" dirty="0" smtClean="0">
                  <a:solidFill>
                    <a:srgbClr val="FFFFFF"/>
                  </a:solidFill>
                  <a:latin typeface="Glacial Indifference"/>
                </a:rPr>
                <a:t>We came with a Online health practice management website for doctors and patient.</a:t>
              </a:r>
            </a:p>
            <a:p>
              <a:pPr marL="457200" lvl="0" indent="-457200" algn="l">
                <a:lnSpc>
                  <a:spcPts val="3777"/>
                </a:lnSpc>
                <a:spcBef>
                  <a:spcPct val="0"/>
                </a:spcBef>
                <a:buFont typeface="Courier New" panose="02070309020205020404" pitchFamily="49" charset="0"/>
                <a:buChar char="o"/>
              </a:pPr>
              <a:r>
                <a:rPr lang="en-US" sz="2905" dirty="0" smtClean="0">
                  <a:solidFill>
                    <a:srgbClr val="FFFFFF"/>
                  </a:solidFill>
                  <a:latin typeface="Glacial Indifference"/>
                </a:rPr>
                <a:t>To enable the features to both doctor and patient access from wherever they want .</a:t>
              </a:r>
            </a:p>
            <a:p>
              <a:pPr marL="457200" lvl="0" indent="-457200" algn="l">
                <a:lnSpc>
                  <a:spcPts val="3777"/>
                </a:lnSpc>
                <a:spcBef>
                  <a:spcPct val="0"/>
                </a:spcBef>
                <a:buFont typeface="Courier New" panose="02070309020205020404" pitchFamily="49" charset="0"/>
                <a:buChar char="o"/>
              </a:pPr>
              <a:endParaRPr lang="en-US" sz="2905" u="none" strike="noStrike" dirty="0">
                <a:solidFill>
                  <a:srgbClr val="FFFFFF"/>
                </a:solidFill>
                <a:latin typeface="Glacial Indifference"/>
              </a:endParaRPr>
            </a:p>
          </p:txBody>
        </p:sp>
        <p:sp>
          <p:nvSpPr>
            <p:cNvPr id="12" name="TextBox 12"/>
            <p:cNvSpPr txBox="1"/>
            <p:nvPr/>
          </p:nvSpPr>
          <p:spPr>
            <a:xfrm>
              <a:off x="0" y="190500"/>
              <a:ext cx="10168642" cy="1775821"/>
            </a:xfrm>
            <a:prstGeom prst="rect">
              <a:avLst/>
            </a:prstGeom>
          </p:spPr>
          <p:txBody>
            <a:bodyPr lIns="0" tIns="0" rIns="0" bIns="0" rtlCol="0" anchor="t">
              <a:spAutoFit/>
            </a:bodyPr>
            <a:lstStyle/>
            <a:p>
              <a:pPr marL="0" lvl="0" indent="0" algn="l">
                <a:lnSpc>
                  <a:spcPts val="9685"/>
                </a:lnSpc>
                <a:spcBef>
                  <a:spcPct val="0"/>
                </a:spcBef>
              </a:pPr>
              <a:r>
                <a:rPr lang="en-US" sz="9685" u="none" strike="noStrike">
                  <a:solidFill>
                    <a:srgbClr val="FFFFFF"/>
                  </a:solidFill>
                  <a:latin typeface="League Spartan"/>
                </a:rPr>
                <a:t>Solution</a:t>
              </a: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dirty="0"/>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Freeform 4"/>
          <p:cNvSpPr/>
          <p:nvPr/>
        </p:nvSpPr>
        <p:spPr>
          <a:xfrm>
            <a:off x="9375057" y="1874865"/>
            <a:ext cx="3945958" cy="4812144"/>
          </a:xfrm>
          <a:custGeom>
            <a:avLst/>
            <a:gdLst/>
            <a:ahLst/>
            <a:cxnLst/>
            <a:rect l="l" t="t" r="r" b="b"/>
            <a:pathLst>
              <a:path w="3945958" h="4812144">
                <a:moveTo>
                  <a:pt x="0" y="0"/>
                </a:moveTo>
                <a:lnTo>
                  <a:pt x="3945959" y="0"/>
                </a:lnTo>
                <a:lnTo>
                  <a:pt x="3945959" y="4812145"/>
                </a:lnTo>
                <a:lnTo>
                  <a:pt x="0" y="481214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rnd">
            <a:noFill/>
            <a:prstDash val="solid"/>
            <a:round/>
          </a:ln>
        </p:spPr>
        <p:txBody>
          <a:bodyPr/>
          <a:lstStyle/>
          <a:p>
            <a:endParaRPr lang="en-US"/>
          </a:p>
        </p:txBody>
      </p:sp>
      <p:sp>
        <p:nvSpPr>
          <p:cNvPr id="5" name="TextBox 5"/>
          <p:cNvSpPr txBox="1"/>
          <p:nvPr/>
        </p:nvSpPr>
        <p:spPr>
          <a:xfrm>
            <a:off x="748552" y="1074518"/>
            <a:ext cx="8005709" cy="3078916"/>
          </a:xfrm>
          <a:prstGeom prst="rect">
            <a:avLst/>
          </a:prstGeom>
        </p:spPr>
        <p:txBody>
          <a:bodyPr lIns="0" tIns="0" rIns="0" bIns="0" rtlCol="0" anchor="t">
            <a:spAutoFit/>
          </a:bodyPr>
          <a:lstStyle/>
          <a:p>
            <a:pPr marL="0" lvl="0" indent="0" algn="l">
              <a:lnSpc>
                <a:spcPts val="7967"/>
              </a:lnSpc>
              <a:spcBef>
                <a:spcPct val="0"/>
              </a:spcBef>
            </a:pPr>
            <a:r>
              <a:rPr lang="en-US" sz="7967" u="none" strike="noStrike">
                <a:solidFill>
                  <a:srgbClr val="F5F5F3"/>
                </a:solidFill>
                <a:latin typeface="League Spartan"/>
              </a:rPr>
              <a:t>Key Features and Functionality</a:t>
            </a:r>
          </a:p>
        </p:txBody>
      </p:sp>
      <p:grpSp>
        <p:nvGrpSpPr>
          <p:cNvPr id="6" name="Group 6"/>
          <p:cNvGrpSpPr/>
          <p:nvPr/>
        </p:nvGrpSpPr>
        <p:grpSpPr>
          <a:xfrm>
            <a:off x="748552" y="7434537"/>
            <a:ext cx="9118396" cy="1721767"/>
            <a:chOff x="0" y="-66675"/>
            <a:chExt cx="12157861" cy="2295690"/>
          </a:xfrm>
        </p:grpSpPr>
        <p:sp>
          <p:nvSpPr>
            <p:cNvPr id="7" name="TextBox 7"/>
            <p:cNvSpPr txBox="1"/>
            <p:nvPr/>
          </p:nvSpPr>
          <p:spPr>
            <a:xfrm>
              <a:off x="0" y="-66675"/>
              <a:ext cx="12157861" cy="518432"/>
            </a:xfrm>
            <a:prstGeom prst="rect">
              <a:avLst/>
            </a:prstGeom>
          </p:spPr>
          <p:txBody>
            <a:bodyPr lIns="0" tIns="0" rIns="0" bIns="0" rtlCol="0" anchor="t">
              <a:spAutoFit/>
            </a:bodyPr>
            <a:lstStyle/>
            <a:p>
              <a:pPr marL="0" lvl="0" indent="0" algn="l">
                <a:lnSpc>
                  <a:spcPts val="3341"/>
                </a:lnSpc>
                <a:spcBef>
                  <a:spcPct val="0"/>
                </a:spcBef>
              </a:pPr>
              <a:endParaRPr lang="en-US" sz="2227" u="none" strike="noStrike" dirty="0">
                <a:solidFill>
                  <a:srgbClr val="F5F5F3"/>
                </a:solidFill>
                <a:latin typeface="Glacial Indifference Bold"/>
              </a:endParaRPr>
            </a:p>
          </p:txBody>
        </p:sp>
        <p:sp>
          <p:nvSpPr>
            <p:cNvPr id="8" name="TextBox 8"/>
            <p:cNvSpPr txBox="1"/>
            <p:nvPr/>
          </p:nvSpPr>
          <p:spPr>
            <a:xfrm>
              <a:off x="0" y="823467"/>
              <a:ext cx="12157861" cy="518432"/>
            </a:xfrm>
            <a:prstGeom prst="rect">
              <a:avLst/>
            </a:prstGeom>
          </p:spPr>
          <p:txBody>
            <a:bodyPr lIns="0" tIns="0" rIns="0" bIns="0" rtlCol="0" anchor="t">
              <a:spAutoFit/>
            </a:bodyPr>
            <a:lstStyle/>
            <a:p>
              <a:pPr marL="0" lvl="0" indent="0" algn="l">
                <a:lnSpc>
                  <a:spcPts val="3341"/>
                </a:lnSpc>
                <a:spcBef>
                  <a:spcPct val="0"/>
                </a:spcBef>
              </a:pPr>
              <a:endParaRPr lang="en-US" sz="2227" u="none" strike="noStrike" dirty="0">
                <a:solidFill>
                  <a:srgbClr val="F5F5F3"/>
                </a:solidFill>
                <a:latin typeface="Glacial Indifference Bold"/>
              </a:endParaRPr>
            </a:p>
          </p:txBody>
        </p:sp>
        <p:sp>
          <p:nvSpPr>
            <p:cNvPr id="9" name="TextBox 9"/>
            <p:cNvSpPr txBox="1"/>
            <p:nvPr/>
          </p:nvSpPr>
          <p:spPr>
            <a:xfrm>
              <a:off x="0" y="1710583"/>
              <a:ext cx="12157861" cy="518432"/>
            </a:xfrm>
            <a:prstGeom prst="rect">
              <a:avLst/>
            </a:prstGeom>
          </p:spPr>
          <p:txBody>
            <a:bodyPr lIns="0" tIns="0" rIns="0" bIns="0" rtlCol="0" anchor="t">
              <a:spAutoFit/>
            </a:bodyPr>
            <a:lstStyle/>
            <a:p>
              <a:pPr marL="0" lvl="0" indent="0" algn="l">
                <a:lnSpc>
                  <a:spcPts val="3341"/>
                </a:lnSpc>
                <a:spcBef>
                  <a:spcPct val="0"/>
                </a:spcBef>
              </a:pPr>
              <a:endParaRPr lang="en-US" sz="2227" u="none" strike="noStrike" dirty="0">
                <a:solidFill>
                  <a:srgbClr val="F5F5F3"/>
                </a:solidFill>
                <a:latin typeface="Glacial Indifference Bold"/>
              </a:endParaRPr>
            </a:p>
          </p:txBody>
        </p:sp>
      </p:grpSp>
      <p:sp>
        <p:nvSpPr>
          <p:cNvPr id="10" name="Freeform 10"/>
          <p:cNvSpPr/>
          <p:nvPr/>
        </p:nvSpPr>
        <p:spPr>
          <a:xfrm>
            <a:off x="14841110" y="-1815313"/>
            <a:ext cx="4199972" cy="7118597"/>
          </a:xfrm>
          <a:custGeom>
            <a:avLst/>
            <a:gdLst/>
            <a:ahLst/>
            <a:cxnLst/>
            <a:rect l="l" t="t" r="r" b="b"/>
            <a:pathLst>
              <a:path w="4199972" h="7118597">
                <a:moveTo>
                  <a:pt x="0" y="0"/>
                </a:moveTo>
                <a:lnTo>
                  <a:pt x="4199972" y="0"/>
                </a:lnTo>
                <a:lnTo>
                  <a:pt x="4199972" y="7118598"/>
                </a:lnTo>
                <a:lnTo>
                  <a:pt x="0" y="7118598"/>
                </a:lnTo>
                <a:lnTo>
                  <a:pt x="0" y="0"/>
                </a:lnTo>
                <a:close/>
              </a:path>
            </a:pathLst>
          </a:custGeom>
          <a:blipFill>
            <a:blip r:embed="rId6"/>
            <a:stretch>
              <a:fillRect/>
            </a:stretch>
          </a:blipFill>
        </p:spPr>
        <p:txBody>
          <a:bodyPr/>
          <a:lstStyle/>
          <a:p>
            <a:endParaRPr lang="en-US"/>
          </a:p>
        </p:txBody>
      </p:sp>
      <p:grpSp>
        <p:nvGrpSpPr>
          <p:cNvPr id="11" name="Group 11"/>
          <p:cNvGrpSpPr>
            <a:grpSpLocks noChangeAspect="1"/>
          </p:cNvGrpSpPr>
          <p:nvPr/>
        </p:nvGrpSpPr>
        <p:grpSpPr>
          <a:xfrm>
            <a:off x="10958498" y="285875"/>
            <a:ext cx="6300802" cy="8985167"/>
            <a:chOff x="0" y="0"/>
            <a:chExt cx="4292600" cy="6121400"/>
          </a:xfrm>
        </p:grpSpPr>
        <p:sp>
          <p:nvSpPr>
            <p:cNvPr id="12" name="Freeform 12"/>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7"/>
              <a:stretch>
                <a:fillRect l="-46104" r="-68336"/>
              </a:stretch>
            </a:blipFill>
          </p:spPr>
          <p:txBody>
            <a:bodyPr/>
            <a:lstStyle/>
            <a:p>
              <a:endParaRPr lang="en-US"/>
            </a:p>
          </p:txBody>
        </p:sp>
        <p:sp>
          <p:nvSpPr>
            <p:cNvPr id="13" name="Freeform 13"/>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8"/>
              <a:stretch>
                <a:fillRect/>
              </a:stretch>
            </a:blipFill>
          </p:spPr>
          <p:txBody>
            <a:bodyPr/>
            <a:lstStyle/>
            <a:p>
              <a:endParaRPr lang="en-US"/>
            </a:p>
          </p:txBody>
        </p:sp>
      </p:grpSp>
      <p:sp>
        <p:nvSpPr>
          <p:cNvPr id="14" name="Freeform 14"/>
          <p:cNvSpPr/>
          <p:nvPr/>
        </p:nvSpPr>
        <p:spPr>
          <a:xfrm rot="-5618979">
            <a:off x="13635652" y="7714883"/>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9"/>
            <a:stretch>
              <a:fillRect/>
            </a:stretch>
          </a:blipFill>
        </p:spPr>
        <p:txBody>
          <a:bodyPr/>
          <a:lstStyle/>
          <a:p>
            <a:endParaRPr lang="en-US"/>
          </a:p>
        </p:txBody>
      </p:sp>
      <p:sp>
        <p:nvSpPr>
          <p:cNvPr id="15" name="TextBox 14"/>
          <p:cNvSpPr txBox="1"/>
          <p:nvPr/>
        </p:nvSpPr>
        <p:spPr>
          <a:xfrm>
            <a:off x="1143000" y="4457700"/>
            <a:ext cx="6019800" cy="461665"/>
          </a:xfrm>
          <a:prstGeom prst="rect">
            <a:avLst/>
          </a:prstGeom>
          <a:noFill/>
        </p:spPr>
        <p:txBody>
          <a:bodyPr wrap="square" rtlCol="0">
            <a:spAutoFit/>
          </a:bodyPr>
          <a:lstStyle/>
          <a:p>
            <a:r>
              <a:rPr lang="en-US" sz="2400" b="1" dirty="0" smtClean="0">
                <a:solidFill>
                  <a:schemeClr val="bg1"/>
                </a:solidFill>
              </a:rPr>
              <a:t>KEY FEATURES INCLUDE</a:t>
            </a:r>
            <a:r>
              <a:rPr lang="en-US" dirty="0" smtClean="0">
                <a:solidFill>
                  <a:schemeClr val="bg1"/>
                </a:solidFill>
              </a:rPr>
              <a:t>:</a:t>
            </a:r>
            <a:endParaRPr lang="en-US" dirty="0">
              <a:solidFill>
                <a:schemeClr val="bg1"/>
              </a:solidFill>
            </a:endParaRPr>
          </a:p>
        </p:txBody>
      </p:sp>
      <p:sp>
        <p:nvSpPr>
          <p:cNvPr id="16" name="TextBox 15"/>
          <p:cNvSpPr txBox="1"/>
          <p:nvPr/>
        </p:nvSpPr>
        <p:spPr>
          <a:xfrm>
            <a:off x="1295400" y="5448300"/>
            <a:ext cx="4495800" cy="1631216"/>
          </a:xfrm>
          <a:prstGeom prst="rect">
            <a:avLst/>
          </a:prstGeom>
          <a:noFill/>
        </p:spPr>
        <p:txBody>
          <a:bodyPr wrap="square" rtlCol="0">
            <a:spAutoFit/>
          </a:bodyPr>
          <a:lstStyle/>
          <a:p>
            <a:pPr marL="342900" indent="-342900">
              <a:buFont typeface="Wingdings" panose="05000000000000000000" pitchFamily="2" charset="2"/>
              <a:buChar char="ü"/>
            </a:pPr>
            <a:r>
              <a:rPr lang="en-US" sz="2000" b="1" dirty="0">
                <a:solidFill>
                  <a:schemeClr val="bg1"/>
                </a:solidFill>
              </a:rPr>
              <a:t>appointment scheduling for both doctors </a:t>
            </a:r>
            <a:r>
              <a:rPr lang="en-US" sz="2000" b="1" dirty="0" smtClean="0">
                <a:solidFill>
                  <a:schemeClr val="bg1"/>
                </a:solidFill>
              </a:rPr>
              <a:t>and Patients.</a:t>
            </a:r>
          </a:p>
          <a:p>
            <a:pPr marL="342900" indent="-342900">
              <a:buFont typeface="Wingdings" panose="05000000000000000000" pitchFamily="2" charset="2"/>
              <a:buChar char="ü"/>
            </a:pPr>
            <a:endParaRPr lang="en-US" sz="2000" b="1" dirty="0" smtClean="0">
              <a:solidFill>
                <a:schemeClr val="bg1"/>
              </a:solidFill>
            </a:endParaRPr>
          </a:p>
          <a:p>
            <a:pPr marL="342900" indent="-342900">
              <a:buFont typeface="Wingdings" panose="05000000000000000000" pitchFamily="2" charset="2"/>
              <a:buChar char="ü"/>
            </a:pPr>
            <a:endParaRPr lang="en-US" sz="2000" b="1" dirty="0" smtClean="0">
              <a:solidFill>
                <a:schemeClr val="bg1"/>
              </a:solidFill>
            </a:endParaRPr>
          </a:p>
          <a:p>
            <a:endParaRPr lang="en-US" sz="2000" b="1" dirty="0"/>
          </a:p>
        </p:txBody>
      </p:sp>
      <p:sp>
        <p:nvSpPr>
          <p:cNvPr id="17" name="TextBox 16"/>
          <p:cNvSpPr txBox="1"/>
          <p:nvPr/>
        </p:nvSpPr>
        <p:spPr>
          <a:xfrm>
            <a:off x="1331834" y="7823361"/>
            <a:ext cx="5843666" cy="923330"/>
          </a:xfrm>
          <a:prstGeom prst="rect">
            <a:avLst/>
          </a:prstGeom>
          <a:noFill/>
        </p:spPr>
        <p:txBody>
          <a:bodyPr wrap="square" rtlCol="0">
            <a:spAutoFit/>
          </a:bodyPr>
          <a:lstStyle/>
          <a:p>
            <a:pPr marL="285750" indent="-285750">
              <a:buFont typeface="Wingdings" panose="05000000000000000000" pitchFamily="2" charset="2"/>
              <a:buChar char="ü"/>
            </a:pPr>
            <a:r>
              <a:rPr lang="en-US" b="1" dirty="0">
                <a:solidFill>
                  <a:schemeClr val="bg1"/>
                </a:solidFill>
              </a:rPr>
              <a:t>The platform </a:t>
            </a:r>
            <a:r>
              <a:rPr lang="en-US" b="1" dirty="0" smtClean="0">
                <a:solidFill>
                  <a:schemeClr val="bg1"/>
                </a:solidFill>
              </a:rPr>
              <a:t> </a:t>
            </a:r>
            <a:r>
              <a:rPr lang="en-US" b="1" dirty="0">
                <a:solidFill>
                  <a:schemeClr val="bg1"/>
                </a:solidFill>
              </a:rPr>
              <a:t>facilitate treatment</a:t>
            </a:r>
          </a:p>
          <a:p>
            <a:r>
              <a:rPr lang="en-US" b="1" dirty="0">
                <a:solidFill>
                  <a:schemeClr val="bg1"/>
                </a:solidFill>
              </a:rPr>
              <a:t>planning by offering alternatives, cost estimates,</a:t>
            </a:r>
          </a:p>
          <a:p>
            <a:r>
              <a:rPr lang="en-US" b="1" dirty="0">
                <a:solidFill>
                  <a:schemeClr val="bg1"/>
                </a:solidFill>
              </a:rPr>
              <a:t>and bill generation. </a:t>
            </a:r>
          </a:p>
        </p:txBody>
      </p:sp>
      <p:sp>
        <p:nvSpPr>
          <p:cNvPr id="20" name="TextBox 19"/>
          <p:cNvSpPr txBox="1"/>
          <p:nvPr/>
        </p:nvSpPr>
        <p:spPr>
          <a:xfrm>
            <a:off x="1295400" y="6559772"/>
            <a:ext cx="3631350" cy="923330"/>
          </a:xfrm>
          <a:prstGeom prst="rect">
            <a:avLst/>
          </a:prstGeom>
          <a:noFill/>
        </p:spPr>
        <p:txBody>
          <a:bodyPr wrap="square" rtlCol="0">
            <a:spAutoFit/>
          </a:bodyPr>
          <a:lstStyle/>
          <a:p>
            <a:pPr marL="285750" indent="-285750">
              <a:buFont typeface="Wingdings" panose="05000000000000000000" pitchFamily="2" charset="2"/>
              <a:buChar char="ü"/>
            </a:pPr>
            <a:r>
              <a:rPr lang="en-US" b="1" dirty="0">
                <a:solidFill>
                  <a:schemeClr val="bg1"/>
                </a:solidFill>
              </a:rPr>
              <a:t>the ability for doctors to upload </a:t>
            </a:r>
            <a:r>
              <a:rPr lang="en-US" b="1" dirty="0" smtClean="0">
                <a:solidFill>
                  <a:schemeClr val="bg1"/>
                </a:solidFill>
              </a:rPr>
              <a:t>X-rays and </a:t>
            </a:r>
            <a:r>
              <a:rPr lang="en-US" b="1" dirty="0">
                <a:solidFill>
                  <a:schemeClr val="bg1"/>
                </a:solidFill>
              </a:rPr>
              <a:t>files, and the ability for patients to view them.</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r>
              <a:rPr lang="en-US"/>
              <a:t>users do not have to worry about finding the best doctor.they do not have to go to the hospital and stand in queue. they can just book their slot whenever they want.in some cases, the patient can get remote access to the treatment i.e. from their home itself.</a:t>
            </a:r>
          </a:p>
        </p:txBody>
      </p:sp>
      <p:grpSp>
        <p:nvGrpSpPr>
          <p:cNvPr id="3" name="Group 3"/>
          <p:cNvGrpSpPr/>
          <p:nvPr/>
        </p:nvGrpSpPr>
        <p:grpSpPr>
          <a:xfrm>
            <a:off x="8488709" y="2456641"/>
            <a:ext cx="8408404" cy="6247469"/>
            <a:chOff x="0" y="142875"/>
            <a:chExt cx="11211206" cy="8329961"/>
          </a:xfrm>
        </p:grpSpPr>
        <p:sp>
          <p:nvSpPr>
            <p:cNvPr id="4" name="TextBox 4"/>
            <p:cNvSpPr txBox="1"/>
            <p:nvPr/>
          </p:nvSpPr>
          <p:spPr>
            <a:xfrm>
              <a:off x="0" y="142875"/>
              <a:ext cx="11211206" cy="1474259"/>
            </a:xfrm>
            <a:prstGeom prst="rect">
              <a:avLst/>
            </a:prstGeom>
          </p:spPr>
          <p:txBody>
            <a:bodyPr lIns="0" tIns="0" rIns="0" bIns="0" rtlCol="0" anchor="t">
              <a:spAutoFit/>
            </a:bodyPr>
            <a:lstStyle/>
            <a:p>
              <a:pPr marL="0" lvl="0" indent="0" algn="l">
                <a:lnSpc>
                  <a:spcPts val="8000"/>
                </a:lnSpc>
                <a:spcBef>
                  <a:spcPct val="0"/>
                </a:spcBef>
              </a:pPr>
              <a:r>
                <a:rPr lang="en-US" sz="8000" u="none" strike="noStrike">
                  <a:solidFill>
                    <a:srgbClr val="F5F5F3"/>
                  </a:solidFill>
                  <a:latin typeface="League Spartan"/>
                </a:rPr>
                <a:t>Social impact</a:t>
              </a:r>
            </a:p>
          </p:txBody>
        </p:sp>
        <p:sp>
          <p:nvSpPr>
            <p:cNvPr id="5" name="TextBox 5"/>
            <p:cNvSpPr txBox="1"/>
            <p:nvPr/>
          </p:nvSpPr>
          <p:spPr>
            <a:xfrm>
              <a:off x="0" y="2218317"/>
              <a:ext cx="11211206" cy="1243931"/>
            </a:xfrm>
            <a:prstGeom prst="rect">
              <a:avLst/>
            </a:prstGeom>
          </p:spPr>
          <p:txBody>
            <a:bodyPr lIns="0" tIns="0" rIns="0" bIns="0" rtlCol="0" anchor="t">
              <a:spAutoFit/>
            </a:bodyPr>
            <a:lstStyle/>
            <a:p>
              <a:pPr marL="342900" lvl="0" indent="-342900">
                <a:lnSpc>
                  <a:spcPts val="3750"/>
                </a:lnSpc>
                <a:spcBef>
                  <a:spcPct val="0"/>
                </a:spcBef>
                <a:buFont typeface="Wingdings" panose="05000000000000000000" pitchFamily="2" charset="2"/>
                <a:buChar char="q"/>
              </a:pPr>
              <a:r>
                <a:rPr lang="en-US" sz="2500" dirty="0" smtClean="0">
                  <a:solidFill>
                    <a:srgbClr val="F5F5F3"/>
                  </a:solidFill>
                  <a:latin typeface="Glacial Indifference Bold"/>
                </a:rPr>
                <a:t>Users </a:t>
              </a:r>
              <a:r>
                <a:rPr lang="en-US" sz="2500" dirty="0">
                  <a:solidFill>
                    <a:srgbClr val="F5F5F3"/>
                  </a:solidFill>
                  <a:latin typeface="Glacial Indifference Bold"/>
                </a:rPr>
                <a:t>do not have to worry about finding the best doctor</a:t>
              </a:r>
              <a:r>
                <a:rPr lang="en-US" sz="2500" dirty="0" smtClean="0">
                  <a:solidFill>
                    <a:srgbClr val="F5F5F3"/>
                  </a:solidFill>
                  <a:latin typeface="Glacial Indifference Bold"/>
                </a:rPr>
                <a:t>.</a:t>
              </a:r>
            </a:p>
          </p:txBody>
        </p:sp>
        <p:sp>
          <p:nvSpPr>
            <p:cNvPr id="6" name="TextBox 6"/>
            <p:cNvSpPr txBox="1"/>
            <p:nvPr/>
          </p:nvSpPr>
          <p:spPr>
            <a:xfrm>
              <a:off x="0" y="3403699"/>
              <a:ext cx="11211206" cy="1949253"/>
            </a:xfrm>
            <a:prstGeom prst="rect">
              <a:avLst/>
            </a:prstGeom>
          </p:spPr>
          <p:txBody>
            <a:bodyPr lIns="0" tIns="0" rIns="0" bIns="0" rtlCol="0" anchor="t">
              <a:spAutoFit/>
            </a:bodyPr>
            <a:lstStyle/>
            <a:p>
              <a:pPr marL="342900" lvl="0" indent="-342900">
                <a:lnSpc>
                  <a:spcPts val="3750"/>
                </a:lnSpc>
                <a:spcBef>
                  <a:spcPct val="0"/>
                </a:spcBef>
                <a:buFont typeface="Wingdings" panose="05000000000000000000" pitchFamily="2" charset="2"/>
                <a:buChar char="q"/>
              </a:pPr>
              <a:r>
                <a:rPr lang="en-US" sz="2500" dirty="0" smtClean="0">
                  <a:solidFill>
                    <a:srgbClr val="F5F5F3"/>
                  </a:solidFill>
                  <a:latin typeface="Glacial Indifference Bold"/>
                </a:rPr>
                <a:t>They do not have to go to the hospital and stand in queue.</a:t>
              </a:r>
            </a:p>
            <a:p>
              <a:pPr lvl="0">
                <a:lnSpc>
                  <a:spcPts val="3750"/>
                </a:lnSpc>
                <a:spcBef>
                  <a:spcPct val="0"/>
                </a:spcBef>
              </a:pPr>
              <a:endParaRPr lang="en-US" sz="2500" dirty="0">
                <a:solidFill>
                  <a:srgbClr val="F5F5F3"/>
                </a:solidFill>
                <a:latin typeface="Glacial Indifference Bold"/>
              </a:endParaRPr>
            </a:p>
          </p:txBody>
        </p:sp>
        <p:sp>
          <p:nvSpPr>
            <p:cNvPr id="7" name="TextBox 7"/>
            <p:cNvSpPr txBox="1"/>
            <p:nvPr/>
          </p:nvSpPr>
          <p:spPr>
            <a:xfrm>
              <a:off x="0" y="5224083"/>
              <a:ext cx="11211206" cy="3248753"/>
            </a:xfrm>
            <a:prstGeom prst="rect">
              <a:avLst/>
            </a:prstGeom>
          </p:spPr>
          <p:txBody>
            <a:bodyPr lIns="0" tIns="0" rIns="0" bIns="0" rtlCol="0" anchor="t">
              <a:spAutoFit/>
            </a:bodyPr>
            <a:lstStyle/>
            <a:p>
              <a:pPr marL="342900" lvl="0" indent="-342900">
                <a:lnSpc>
                  <a:spcPts val="3750"/>
                </a:lnSpc>
                <a:spcBef>
                  <a:spcPct val="0"/>
                </a:spcBef>
                <a:buFont typeface="Wingdings" panose="05000000000000000000" pitchFamily="2" charset="2"/>
                <a:buChar char="q"/>
              </a:pPr>
              <a:r>
                <a:rPr lang="en-US" sz="2500" dirty="0" smtClean="0">
                  <a:solidFill>
                    <a:srgbClr val="F5F5F3"/>
                  </a:solidFill>
                  <a:latin typeface="Glacial Indifference Bold"/>
                </a:rPr>
                <a:t> The </a:t>
              </a:r>
              <a:r>
                <a:rPr lang="en-US" sz="2500" dirty="0">
                  <a:solidFill>
                    <a:srgbClr val="F5F5F3"/>
                  </a:solidFill>
                  <a:latin typeface="Glacial Indifference Bold"/>
                </a:rPr>
                <a:t>patient can get remote access to the treatment i.e. from their home itself</a:t>
              </a:r>
              <a:r>
                <a:rPr lang="en-US" sz="2500" dirty="0" smtClean="0">
                  <a:solidFill>
                    <a:srgbClr val="F5F5F3"/>
                  </a:solidFill>
                  <a:latin typeface="Glacial Indifference Bold"/>
                </a:rPr>
                <a:t>.</a:t>
              </a:r>
            </a:p>
            <a:p>
              <a:pPr marL="342900" lvl="0" indent="-342900">
                <a:lnSpc>
                  <a:spcPts val="3750"/>
                </a:lnSpc>
                <a:spcBef>
                  <a:spcPct val="0"/>
                </a:spcBef>
                <a:buFont typeface="Wingdings" panose="05000000000000000000" pitchFamily="2" charset="2"/>
                <a:buChar char="q"/>
              </a:pPr>
              <a:r>
                <a:rPr lang="en-US" sz="2500" dirty="0" smtClean="0">
                  <a:solidFill>
                    <a:srgbClr val="F5F5F3"/>
                  </a:solidFill>
                  <a:latin typeface="Glacial Indifference Bold"/>
                </a:rPr>
                <a:t>Patients can get access to the medical reports easily.</a:t>
              </a:r>
              <a:endParaRPr lang="en-US" sz="2500" dirty="0">
                <a:solidFill>
                  <a:srgbClr val="F5F5F3"/>
                </a:solidFill>
                <a:latin typeface="Glacial Indifference Bold"/>
              </a:endParaRPr>
            </a:p>
            <a:p>
              <a:pPr marL="342900" lvl="0" indent="-342900">
                <a:lnSpc>
                  <a:spcPts val="3750"/>
                </a:lnSpc>
                <a:spcBef>
                  <a:spcPct val="0"/>
                </a:spcBef>
                <a:buFont typeface="Wingdings" panose="05000000000000000000" pitchFamily="2" charset="2"/>
                <a:buChar char="q"/>
              </a:pPr>
              <a:r>
                <a:rPr lang="en-US" sz="2500" dirty="0" smtClean="0">
                  <a:solidFill>
                    <a:srgbClr val="F5F5F3"/>
                  </a:solidFill>
                  <a:latin typeface="Glacial Indifference Bold"/>
                </a:rPr>
                <a:t>Doctors can easily interact with patients and monitor his treatment from where he wants to .</a:t>
              </a:r>
            </a:p>
          </p:txBody>
        </p:sp>
      </p:grpSp>
      <p:sp>
        <p:nvSpPr>
          <p:cNvPr id="8" name="Freeform 8"/>
          <p:cNvSpPr/>
          <p:nvPr/>
        </p:nvSpPr>
        <p:spPr>
          <a:xfrm rot="248256">
            <a:off x="-1019990" y="2813203"/>
            <a:ext cx="6732779" cy="8394802"/>
          </a:xfrm>
          <a:custGeom>
            <a:avLst/>
            <a:gdLst/>
            <a:ahLst/>
            <a:cxnLst/>
            <a:rect l="l" t="t" r="r" b="b"/>
            <a:pathLst>
              <a:path w="6732779" h="8394802">
                <a:moveTo>
                  <a:pt x="0" y="0"/>
                </a:moveTo>
                <a:lnTo>
                  <a:pt x="6732780" y="0"/>
                </a:lnTo>
                <a:lnTo>
                  <a:pt x="6732780" y="8394802"/>
                </a:lnTo>
                <a:lnTo>
                  <a:pt x="0" y="8394802"/>
                </a:lnTo>
                <a:lnTo>
                  <a:pt x="0" y="0"/>
                </a:lnTo>
                <a:close/>
              </a:path>
            </a:pathLst>
          </a:custGeom>
          <a:blipFill>
            <a:blip r:embed="rId3"/>
            <a:stretch>
              <a:fillRect/>
            </a:stretch>
          </a:blipFill>
        </p:spPr>
        <p:txBody>
          <a:bodyPr/>
          <a:lstStyle/>
          <a:p>
            <a:endParaRPr lang="en-US"/>
          </a:p>
        </p:txBody>
      </p:sp>
      <p:grpSp>
        <p:nvGrpSpPr>
          <p:cNvPr id="9" name="Group 9"/>
          <p:cNvGrpSpPr>
            <a:grpSpLocks noChangeAspect="1"/>
          </p:cNvGrpSpPr>
          <p:nvPr/>
        </p:nvGrpSpPr>
        <p:grpSpPr>
          <a:xfrm>
            <a:off x="699821" y="273133"/>
            <a:ext cx="6300802" cy="8985167"/>
            <a:chOff x="0" y="0"/>
            <a:chExt cx="4292600" cy="6121400"/>
          </a:xfrm>
        </p:grpSpPr>
        <p:sp>
          <p:nvSpPr>
            <p:cNvPr id="10" name="Freeform 10"/>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4"/>
              <a:stretch>
                <a:fillRect l="-53707" r="-31491"/>
              </a:stretch>
            </a:blipFill>
          </p:spPr>
          <p:txBody>
            <a:bodyPr/>
            <a:lstStyle/>
            <a:p>
              <a:endParaRPr lang="en-US"/>
            </a:p>
          </p:txBody>
        </p:sp>
        <p:sp>
          <p:nvSpPr>
            <p:cNvPr id="11" name="Freeform 11"/>
            <p:cNvSpPr/>
            <p:nvPr/>
          </p:nvSpPr>
          <p:spPr>
            <a:xfrm>
              <a:off x="0" y="0"/>
              <a:ext cx="4292600" cy="6121400"/>
            </a:xfrm>
            <a:custGeom>
              <a:avLst/>
              <a:gdLst/>
              <a:ahLst/>
              <a:cxnLst/>
              <a:rect l="l" t="t" r="r" b="b"/>
              <a:pathLst>
                <a:path w="4292600" h="6121400">
                  <a:moveTo>
                    <a:pt x="4292600" y="6121400"/>
                  </a:moveTo>
                  <a:lnTo>
                    <a:pt x="0" y="6121400"/>
                  </a:lnTo>
                  <a:lnTo>
                    <a:pt x="0" y="0"/>
                  </a:lnTo>
                  <a:lnTo>
                    <a:pt x="4292600" y="0"/>
                  </a:lnTo>
                  <a:lnTo>
                    <a:pt x="4292600" y="6121400"/>
                  </a:lnTo>
                  <a:close/>
                </a:path>
              </a:pathLst>
            </a:custGeom>
            <a:blipFill>
              <a:blip r:embed="rId5"/>
              <a:stretch>
                <a:fillRect/>
              </a:stretch>
            </a:blipFill>
          </p:spPr>
          <p:txBody>
            <a:bodyPr/>
            <a:lstStyle/>
            <a:p>
              <a:endParaRPr lang="en-US"/>
            </a:p>
          </p:txBody>
        </p:sp>
      </p:grpSp>
      <p:sp>
        <p:nvSpPr>
          <p:cNvPr id="12" name="Freeform 12"/>
          <p:cNvSpPr/>
          <p:nvPr/>
        </p:nvSpPr>
        <p:spPr>
          <a:xfrm rot="-5618979">
            <a:off x="4059852" y="8000758"/>
            <a:ext cx="946495" cy="3410793"/>
          </a:xfrm>
          <a:custGeom>
            <a:avLst/>
            <a:gdLst/>
            <a:ahLst/>
            <a:cxnLst/>
            <a:rect l="l" t="t" r="r" b="b"/>
            <a:pathLst>
              <a:path w="946495" h="3410793">
                <a:moveTo>
                  <a:pt x="0" y="0"/>
                </a:moveTo>
                <a:lnTo>
                  <a:pt x="946495" y="0"/>
                </a:lnTo>
                <a:lnTo>
                  <a:pt x="946495" y="3410793"/>
                </a:lnTo>
                <a:lnTo>
                  <a:pt x="0" y="3410793"/>
                </a:lnTo>
                <a:lnTo>
                  <a:pt x="0" y="0"/>
                </a:lnTo>
                <a:close/>
              </a:path>
            </a:pathLst>
          </a:custGeom>
          <a:blipFill>
            <a:blip r:embed="rId6"/>
            <a:stretch>
              <a:fillRect/>
            </a:stretch>
          </a:blipFill>
        </p:spPr>
        <p:txBody>
          <a:bodyPr/>
          <a:lstStyle/>
          <a:p>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0" y="1778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b="1" dirty="0"/>
          </a:p>
        </p:txBody>
      </p:sp>
      <p:sp>
        <p:nvSpPr>
          <p:cNvPr id="3" name="Freeform 3"/>
          <p:cNvSpPr/>
          <p:nvPr/>
        </p:nvSpPr>
        <p:spPr>
          <a:xfrm>
            <a:off x="-3012179" y="-3359203"/>
            <a:ext cx="7088151" cy="7088151"/>
          </a:xfrm>
          <a:custGeom>
            <a:avLst/>
            <a:gdLst/>
            <a:ahLst/>
            <a:cxnLst/>
            <a:rect l="l" t="t" r="r" b="b"/>
            <a:pathLst>
              <a:path w="7088151" h="7088151">
                <a:moveTo>
                  <a:pt x="0" y="0"/>
                </a:moveTo>
                <a:lnTo>
                  <a:pt x="7088151" y="0"/>
                </a:lnTo>
                <a:lnTo>
                  <a:pt x="7088151" y="7088151"/>
                </a:lnTo>
                <a:lnTo>
                  <a:pt x="0" y="7088151"/>
                </a:lnTo>
                <a:lnTo>
                  <a:pt x="0" y="0"/>
                </a:lnTo>
                <a:close/>
              </a:path>
            </a:pathLst>
          </a:custGeom>
          <a:blipFill>
            <a:blip r:embed="rId3">
              <a:alphaModFix amt="80000"/>
            </a:blip>
            <a:stretch>
              <a:fillRect/>
            </a:stretch>
          </a:blipFill>
        </p:spPr>
        <p:txBody>
          <a:bodyPr/>
          <a:lstStyle/>
          <a:p>
            <a:endParaRPr lang="en-US"/>
          </a:p>
        </p:txBody>
      </p:sp>
      <p:sp>
        <p:nvSpPr>
          <p:cNvPr id="4" name="TextBox 4"/>
          <p:cNvSpPr txBox="1"/>
          <p:nvPr/>
        </p:nvSpPr>
        <p:spPr>
          <a:xfrm>
            <a:off x="1517306" y="1932947"/>
            <a:ext cx="5970165" cy="1964236"/>
          </a:xfrm>
          <a:prstGeom prst="rect">
            <a:avLst/>
          </a:prstGeom>
        </p:spPr>
        <p:txBody>
          <a:bodyPr lIns="0" tIns="0" rIns="0" bIns="0" rtlCol="0" anchor="t">
            <a:spAutoFit/>
          </a:bodyPr>
          <a:lstStyle/>
          <a:p>
            <a:pPr marL="0" lvl="0" indent="0" algn="l">
              <a:lnSpc>
                <a:spcPts val="7582"/>
              </a:lnSpc>
              <a:spcBef>
                <a:spcPct val="0"/>
              </a:spcBef>
            </a:pPr>
            <a:r>
              <a:rPr lang="en-US" sz="7582">
                <a:solidFill>
                  <a:srgbClr val="F5F5F3"/>
                </a:solidFill>
                <a:latin typeface="League Spartan"/>
              </a:rPr>
              <a:t>Revenue M</a:t>
            </a:r>
            <a:r>
              <a:rPr lang="en-US" sz="7582" u="none" strike="noStrike">
                <a:solidFill>
                  <a:srgbClr val="F5F5F3"/>
                </a:solidFill>
                <a:latin typeface="League Spartan"/>
              </a:rPr>
              <a:t>odel</a:t>
            </a:r>
          </a:p>
        </p:txBody>
      </p:sp>
      <p:sp>
        <p:nvSpPr>
          <p:cNvPr id="5" name="TextBox 5"/>
          <p:cNvSpPr txBox="1"/>
          <p:nvPr/>
        </p:nvSpPr>
        <p:spPr>
          <a:xfrm>
            <a:off x="1517306" y="4478163"/>
            <a:ext cx="5970165" cy="369332"/>
          </a:xfrm>
          <a:prstGeom prst="rect">
            <a:avLst/>
          </a:prstGeom>
        </p:spPr>
        <p:txBody>
          <a:bodyPr lIns="0" tIns="0" rIns="0" bIns="0" rtlCol="0" anchor="t">
            <a:spAutoFit/>
          </a:bodyPr>
          <a:lstStyle/>
          <a:p>
            <a:pPr marL="342900" indent="-342900">
              <a:buFont typeface="Courier New" panose="02070309020205020404" pitchFamily="49" charset="0"/>
              <a:buChar char="o"/>
            </a:pPr>
            <a:r>
              <a:rPr lang="en-US" sz="2400" b="1" dirty="0" smtClean="0">
                <a:solidFill>
                  <a:schemeClr val="bg1">
                    <a:lumMod val="95000"/>
                  </a:schemeClr>
                </a:solidFill>
              </a:rPr>
              <a:t>CPM DISPLAY ADVERTISING ON SITE</a:t>
            </a:r>
            <a:endParaRPr lang="en-US" sz="2400" b="1" dirty="0">
              <a:solidFill>
                <a:schemeClr val="bg1">
                  <a:lumMod val="95000"/>
                </a:schemeClr>
              </a:solidFill>
            </a:endParaRPr>
          </a:p>
        </p:txBody>
      </p:sp>
      <p:sp>
        <p:nvSpPr>
          <p:cNvPr id="6" name="Freeform 6"/>
          <p:cNvSpPr/>
          <p:nvPr/>
        </p:nvSpPr>
        <p:spPr>
          <a:xfrm>
            <a:off x="13231497" y="830322"/>
            <a:ext cx="4199972" cy="7118597"/>
          </a:xfrm>
          <a:custGeom>
            <a:avLst/>
            <a:gdLst/>
            <a:ahLst/>
            <a:cxnLst/>
            <a:rect l="l" t="t" r="r" b="b"/>
            <a:pathLst>
              <a:path w="4199972" h="7118597">
                <a:moveTo>
                  <a:pt x="0" y="0"/>
                </a:moveTo>
                <a:lnTo>
                  <a:pt x="4199973" y="0"/>
                </a:lnTo>
                <a:lnTo>
                  <a:pt x="4199973" y="7118597"/>
                </a:lnTo>
                <a:lnTo>
                  <a:pt x="0" y="7118597"/>
                </a:lnTo>
                <a:lnTo>
                  <a:pt x="0" y="0"/>
                </a:lnTo>
                <a:close/>
              </a:path>
            </a:pathLst>
          </a:custGeom>
          <a:blipFill>
            <a:blip r:embed="rId4"/>
            <a:stretch>
              <a:fillRect/>
            </a:stretch>
          </a:blipFill>
        </p:spPr>
        <p:txBody>
          <a:bodyPr/>
          <a:lstStyle/>
          <a:p>
            <a:endParaRPr lang="en-US"/>
          </a:p>
        </p:txBody>
      </p:sp>
      <p:sp>
        <p:nvSpPr>
          <p:cNvPr id="7" name="Freeform 7"/>
          <p:cNvSpPr/>
          <p:nvPr/>
        </p:nvSpPr>
        <p:spPr>
          <a:xfrm>
            <a:off x="9781231" y="6424232"/>
            <a:ext cx="3688198" cy="5338181"/>
          </a:xfrm>
          <a:custGeom>
            <a:avLst/>
            <a:gdLst/>
            <a:ahLst/>
            <a:cxnLst/>
            <a:rect l="l" t="t" r="r" b="b"/>
            <a:pathLst>
              <a:path w="3688198" h="5338181">
                <a:moveTo>
                  <a:pt x="0" y="0"/>
                </a:moveTo>
                <a:lnTo>
                  <a:pt x="3688198" y="0"/>
                </a:lnTo>
                <a:lnTo>
                  <a:pt x="3688198" y="5338181"/>
                </a:lnTo>
                <a:lnTo>
                  <a:pt x="0" y="533818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en-US"/>
          </a:p>
        </p:txBody>
      </p:sp>
      <p:grpSp>
        <p:nvGrpSpPr>
          <p:cNvPr id="8" name="Group 8"/>
          <p:cNvGrpSpPr>
            <a:grpSpLocks noChangeAspect="1"/>
          </p:cNvGrpSpPr>
          <p:nvPr/>
        </p:nvGrpSpPr>
        <p:grpSpPr>
          <a:xfrm>
            <a:off x="9595119" y="868389"/>
            <a:ext cx="5970165" cy="6281652"/>
            <a:chOff x="0" y="0"/>
            <a:chExt cx="5842000" cy="6146800"/>
          </a:xfrm>
        </p:grpSpPr>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7"/>
              <a:stretch>
                <a:fillRect l="-26897" r="-31323"/>
              </a:stretch>
            </a:blipFill>
          </p:spPr>
          <p:txBody>
            <a:bodyPr/>
            <a:lstStyle/>
            <a:p>
              <a:endParaRPr lang="en-US"/>
            </a:p>
          </p:txBody>
        </p:sp>
        <p:sp>
          <p:nvSpPr>
            <p:cNvPr id="10" name="Freeform 10"/>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8"/>
              <a:stretch>
                <a:fillRect t="-286" b="-286"/>
              </a:stretch>
            </a:blipFill>
          </p:spPr>
          <p:txBody>
            <a:bodyPr/>
            <a:lstStyle/>
            <a:p>
              <a:endParaRPr lang="en-US"/>
            </a:p>
          </p:txBody>
        </p:sp>
      </p:grpSp>
      <p:sp>
        <p:nvSpPr>
          <p:cNvPr id="11" name="Freeform 11"/>
          <p:cNvSpPr/>
          <p:nvPr/>
        </p:nvSpPr>
        <p:spPr>
          <a:xfrm>
            <a:off x="9221137" y="226832"/>
            <a:ext cx="2851363" cy="1283113"/>
          </a:xfrm>
          <a:custGeom>
            <a:avLst/>
            <a:gdLst/>
            <a:ahLst/>
            <a:cxnLst/>
            <a:rect l="l" t="t" r="r" b="b"/>
            <a:pathLst>
              <a:path w="2851363" h="1283113">
                <a:moveTo>
                  <a:pt x="0" y="0"/>
                </a:moveTo>
                <a:lnTo>
                  <a:pt x="2851363" y="0"/>
                </a:lnTo>
                <a:lnTo>
                  <a:pt x="2851363" y="1283113"/>
                </a:lnTo>
                <a:lnTo>
                  <a:pt x="0" y="1283113"/>
                </a:lnTo>
                <a:lnTo>
                  <a:pt x="0" y="0"/>
                </a:lnTo>
                <a:close/>
              </a:path>
            </a:pathLst>
          </a:custGeom>
          <a:blipFill>
            <a:blip r:embed="rId9"/>
            <a:stretch>
              <a:fillRect/>
            </a:stretch>
          </a:blipFill>
        </p:spPr>
        <p:txBody>
          <a:bodyPr/>
          <a:lstStyle/>
          <a:p>
            <a:endParaRPr lang="en-US"/>
          </a:p>
        </p:txBody>
      </p:sp>
      <p:sp>
        <p:nvSpPr>
          <p:cNvPr id="12" name="TextBox 11"/>
          <p:cNvSpPr txBox="1"/>
          <p:nvPr/>
        </p:nvSpPr>
        <p:spPr>
          <a:xfrm>
            <a:off x="1447800" y="5006925"/>
            <a:ext cx="7010400" cy="1138773"/>
          </a:xfrm>
          <a:prstGeom prst="rect">
            <a:avLst/>
          </a:prstGeom>
          <a:noFill/>
        </p:spPr>
        <p:txBody>
          <a:bodyPr wrap="square" rtlCol="0">
            <a:spAutoFit/>
          </a:bodyPr>
          <a:lstStyle/>
          <a:p>
            <a:pPr marL="342900" indent="-342900">
              <a:buFont typeface="Courier New" panose="02070309020205020404" pitchFamily="49" charset="0"/>
              <a:buChar char="o"/>
            </a:pPr>
            <a:r>
              <a:rPr lang="en-US" sz="2000" b="1" dirty="0" smtClean="0">
                <a:solidFill>
                  <a:schemeClr val="bg1"/>
                </a:solidFill>
              </a:rPr>
              <a:t>REVENUE FROM CPC </a:t>
            </a:r>
            <a:r>
              <a:rPr lang="en-US" sz="2400" b="1" dirty="0" smtClean="0">
                <a:solidFill>
                  <a:schemeClr val="bg1"/>
                </a:solidFill>
              </a:rPr>
              <a:t>ADVERTISING</a:t>
            </a:r>
            <a:r>
              <a:rPr lang="en-US" b="1" dirty="0" smtClean="0">
                <a:solidFill>
                  <a:schemeClr val="bg1"/>
                </a:solidFill>
              </a:rPr>
              <a:t> </a:t>
            </a:r>
            <a:r>
              <a:rPr lang="en-US" sz="2000" b="1" dirty="0" smtClean="0">
                <a:solidFill>
                  <a:schemeClr val="bg1"/>
                </a:solidFill>
              </a:rPr>
              <a:t>ON SITE (PAY PER CLICK TEXT ADS</a:t>
            </a:r>
            <a:r>
              <a:rPr lang="en-US" b="1" dirty="0" smtClean="0">
                <a:solidFill>
                  <a:schemeClr val="bg1"/>
                </a:solidFill>
              </a:rPr>
              <a:t>)</a:t>
            </a:r>
          </a:p>
          <a:p>
            <a:pPr marL="342900" indent="-342900">
              <a:buFont typeface="Courier New" panose="02070309020205020404" pitchFamily="49" charset="0"/>
              <a:buChar char="o"/>
            </a:pPr>
            <a:r>
              <a:rPr lang="en-US" sz="2400" b="1" dirty="0" smtClean="0">
                <a:solidFill>
                  <a:schemeClr val="bg1"/>
                </a:solidFill>
              </a:rPr>
              <a:t>PROFIT SHARE FROM WITH THE HOSPITAL.</a:t>
            </a:r>
            <a:endParaRPr lang="en-US" sz="2400" b="1" dirty="0">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105421" y="5792898"/>
            <a:ext cx="4268242" cy="5205173"/>
          </a:xfrm>
          <a:custGeom>
            <a:avLst/>
            <a:gdLst/>
            <a:ahLst/>
            <a:cxnLst/>
            <a:rect l="l" t="t" r="r" b="b"/>
            <a:pathLst>
              <a:path w="4268242" h="5205173">
                <a:moveTo>
                  <a:pt x="0" y="0"/>
                </a:moveTo>
                <a:lnTo>
                  <a:pt x="4268242" y="0"/>
                </a:lnTo>
                <a:lnTo>
                  <a:pt x="4268242" y="5205173"/>
                </a:lnTo>
                <a:lnTo>
                  <a:pt x="0" y="520517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rnd">
            <a:noFill/>
            <a:prstDash val="solid"/>
            <a:round/>
          </a:ln>
        </p:spPr>
        <p:txBody>
          <a:bodyPr/>
          <a:lstStyle/>
          <a:p>
            <a:endParaRPr lang="en-US"/>
          </a:p>
        </p:txBody>
      </p:sp>
      <p:sp>
        <p:nvSpPr>
          <p:cNvPr id="4" name="Freeform 4"/>
          <p:cNvSpPr/>
          <p:nvPr/>
        </p:nvSpPr>
        <p:spPr>
          <a:xfrm rot="107392">
            <a:off x="1646012" y="2840914"/>
            <a:ext cx="5872729" cy="5903967"/>
          </a:xfrm>
          <a:custGeom>
            <a:avLst/>
            <a:gdLst/>
            <a:ahLst/>
            <a:cxnLst/>
            <a:rect l="l" t="t" r="r" b="b"/>
            <a:pathLst>
              <a:path w="5872729" h="5903967">
                <a:moveTo>
                  <a:pt x="0" y="0"/>
                </a:moveTo>
                <a:lnTo>
                  <a:pt x="5872729" y="0"/>
                </a:lnTo>
                <a:lnTo>
                  <a:pt x="5872729" y="5903968"/>
                </a:lnTo>
                <a:lnTo>
                  <a:pt x="0" y="5903968"/>
                </a:lnTo>
                <a:lnTo>
                  <a:pt x="0" y="0"/>
                </a:lnTo>
                <a:close/>
              </a:path>
            </a:pathLst>
          </a:custGeom>
          <a:blipFill>
            <a:blip r:embed="rId5"/>
            <a:stretch>
              <a:fillRect/>
            </a:stretch>
          </a:blipFill>
        </p:spPr>
        <p:txBody>
          <a:bodyPr/>
          <a:lstStyle/>
          <a:p>
            <a:endParaRPr lang="en-US"/>
          </a:p>
        </p:txBody>
      </p:sp>
      <p:grpSp>
        <p:nvGrpSpPr>
          <p:cNvPr id="5" name="Group 5"/>
          <p:cNvGrpSpPr>
            <a:grpSpLocks noChangeAspect="1"/>
          </p:cNvGrpSpPr>
          <p:nvPr/>
        </p:nvGrpSpPr>
        <p:grpSpPr>
          <a:xfrm rot="-186881">
            <a:off x="2649267" y="3408390"/>
            <a:ext cx="6002302" cy="4769016"/>
            <a:chOff x="0" y="0"/>
            <a:chExt cx="3901440" cy="3099816"/>
          </a:xfrm>
        </p:grpSpPr>
        <p:sp>
          <p:nvSpPr>
            <p:cNvPr id="6" name="Freeform 6"/>
            <p:cNvSpPr/>
            <p:nvPr/>
          </p:nvSpPr>
          <p:spPr>
            <a:xfrm>
              <a:off x="127000" y="190500"/>
              <a:ext cx="3657600" cy="2413000"/>
            </a:xfrm>
            <a:custGeom>
              <a:avLst/>
              <a:gdLst/>
              <a:ahLst/>
              <a:cxnLst/>
              <a:rect l="l" t="t" r="r" b="b"/>
              <a:pathLst>
                <a:path w="3657600" h="2413000">
                  <a:moveTo>
                    <a:pt x="3657600" y="2413000"/>
                  </a:moveTo>
                  <a:lnTo>
                    <a:pt x="0" y="2413000"/>
                  </a:lnTo>
                  <a:lnTo>
                    <a:pt x="0" y="0"/>
                  </a:lnTo>
                  <a:lnTo>
                    <a:pt x="3657600" y="0"/>
                  </a:lnTo>
                  <a:lnTo>
                    <a:pt x="3657600" y="2413000"/>
                  </a:lnTo>
                  <a:close/>
                </a:path>
              </a:pathLst>
            </a:custGeom>
            <a:blipFill>
              <a:blip r:embed="rId6"/>
              <a:stretch>
                <a:fillRect b="-799"/>
              </a:stretch>
            </a:blipFill>
          </p:spPr>
          <p:txBody>
            <a:bodyPr/>
            <a:lstStyle/>
            <a:p>
              <a:endParaRPr lang="en-US"/>
            </a:p>
          </p:txBody>
        </p:sp>
        <p:sp>
          <p:nvSpPr>
            <p:cNvPr id="7" name="Freeform 7"/>
            <p:cNvSpPr/>
            <p:nvPr/>
          </p:nvSpPr>
          <p:spPr>
            <a:xfrm>
              <a:off x="0" y="0"/>
              <a:ext cx="3901440" cy="3099816"/>
            </a:xfrm>
            <a:custGeom>
              <a:avLst/>
              <a:gdLst/>
              <a:ahLst/>
              <a:cxnLst/>
              <a:rect l="l" t="t" r="r" b="b"/>
              <a:pathLst>
                <a:path w="3901440" h="3099816">
                  <a:moveTo>
                    <a:pt x="3901440" y="3099816"/>
                  </a:moveTo>
                  <a:lnTo>
                    <a:pt x="0" y="3099816"/>
                  </a:lnTo>
                  <a:lnTo>
                    <a:pt x="0" y="0"/>
                  </a:lnTo>
                  <a:lnTo>
                    <a:pt x="3901440" y="0"/>
                  </a:lnTo>
                  <a:lnTo>
                    <a:pt x="3901440" y="3099816"/>
                  </a:lnTo>
                  <a:close/>
                </a:path>
              </a:pathLst>
            </a:custGeom>
            <a:blipFill>
              <a:blip r:embed="rId7"/>
              <a:stretch>
                <a:fillRect t="-29" b="-29"/>
              </a:stretch>
            </a:blipFill>
          </p:spPr>
          <p:txBody>
            <a:bodyPr/>
            <a:lstStyle/>
            <a:p>
              <a:endParaRPr lang="en-US"/>
            </a:p>
          </p:txBody>
        </p:sp>
      </p:grpSp>
      <p:sp>
        <p:nvSpPr>
          <p:cNvPr id="8" name="Freeform 8"/>
          <p:cNvSpPr/>
          <p:nvPr/>
        </p:nvSpPr>
        <p:spPr>
          <a:xfrm rot="6155389">
            <a:off x="6192216" y="7389776"/>
            <a:ext cx="3181077" cy="1431485"/>
          </a:xfrm>
          <a:custGeom>
            <a:avLst/>
            <a:gdLst/>
            <a:ahLst/>
            <a:cxnLst/>
            <a:rect l="l" t="t" r="r" b="b"/>
            <a:pathLst>
              <a:path w="3181077" h="1431485">
                <a:moveTo>
                  <a:pt x="0" y="0"/>
                </a:moveTo>
                <a:lnTo>
                  <a:pt x="3181078" y="0"/>
                </a:lnTo>
                <a:lnTo>
                  <a:pt x="3181078" y="1431485"/>
                </a:lnTo>
                <a:lnTo>
                  <a:pt x="0" y="1431485"/>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543957" y="955522"/>
            <a:ext cx="10677114" cy="1150715"/>
          </a:xfrm>
          <a:prstGeom prst="rect">
            <a:avLst/>
          </a:prstGeom>
        </p:spPr>
        <p:txBody>
          <a:bodyPr lIns="0" tIns="0" rIns="0" bIns="0" rtlCol="0" anchor="t">
            <a:spAutoFit/>
          </a:bodyPr>
          <a:lstStyle/>
          <a:p>
            <a:pPr marL="0" lvl="0" indent="0">
              <a:lnSpc>
                <a:spcPts val="8553"/>
              </a:lnSpc>
              <a:spcBef>
                <a:spcPct val="0"/>
              </a:spcBef>
            </a:pPr>
            <a:r>
              <a:rPr lang="en-US" sz="8553" u="none" strike="noStrike">
                <a:solidFill>
                  <a:srgbClr val="F5F5F3"/>
                </a:solidFill>
                <a:latin typeface="League Spartan"/>
              </a:rPr>
              <a:t>Technologies Used</a:t>
            </a:r>
          </a:p>
        </p:txBody>
      </p:sp>
      <p:sp>
        <p:nvSpPr>
          <p:cNvPr id="10" name="TextBox 10"/>
          <p:cNvSpPr txBox="1"/>
          <p:nvPr/>
        </p:nvSpPr>
        <p:spPr>
          <a:xfrm>
            <a:off x="9933794" y="3929657"/>
            <a:ext cx="7586520" cy="2821285"/>
          </a:xfrm>
          <a:prstGeom prst="rect">
            <a:avLst/>
          </a:prstGeom>
        </p:spPr>
        <p:txBody>
          <a:bodyPr lIns="0" tIns="0" rIns="0" bIns="0" rtlCol="0" anchor="t">
            <a:spAutoFit/>
          </a:bodyPr>
          <a:lstStyle/>
          <a:p>
            <a:pPr marL="0" lvl="0" indent="0" algn="ctr">
              <a:lnSpc>
                <a:spcPts val="4432"/>
              </a:lnSpc>
              <a:spcBef>
                <a:spcPct val="0"/>
              </a:spcBef>
            </a:pPr>
            <a:r>
              <a:rPr lang="en-US" sz="2954" u="none" strike="noStrike" dirty="0">
                <a:solidFill>
                  <a:srgbClr val="F5F5F3"/>
                </a:solidFill>
                <a:latin typeface="Glacial Indifference Bold"/>
              </a:rPr>
              <a:t>OUR TEAM UTILIZED A VARIETY OF TECHNOLOGIES INCLUDING PROGRAMMING LANGUAGES LIKE JAVA </a:t>
            </a:r>
            <a:r>
              <a:rPr lang="en-US" sz="2954" u="none" strike="noStrike" dirty="0" smtClean="0">
                <a:solidFill>
                  <a:srgbClr val="F5F5F3"/>
                </a:solidFill>
                <a:latin typeface="Glacial Indifference Bold"/>
              </a:rPr>
              <a:t>, </a:t>
            </a:r>
            <a:r>
              <a:rPr lang="en-US" sz="2954" u="none" strike="noStrike" dirty="0">
                <a:solidFill>
                  <a:srgbClr val="F5F5F3"/>
                </a:solidFill>
                <a:latin typeface="Glacial Indifference Bold"/>
              </a:rPr>
              <a:t>AS WELL AS TOOLS LIKE GITHUB AND </a:t>
            </a:r>
            <a:r>
              <a:rPr lang="en-US" sz="2954" u="none" strike="noStrike" dirty="0" smtClean="0">
                <a:solidFill>
                  <a:srgbClr val="F5F5F3"/>
                </a:solidFill>
                <a:latin typeface="Glacial Indifference Bold"/>
              </a:rPr>
              <a:t>AWS </a:t>
            </a:r>
            <a:r>
              <a:rPr lang="en-US" sz="2954" dirty="0" smtClean="0">
                <a:solidFill>
                  <a:srgbClr val="F5F5F3"/>
                </a:solidFill>
                <a:latin typeface="Glacial Indifference Bold"/>
              </a:rPr>
              <a:t>AND WIX</a:t>
            </a:r>
            <a:r>
              <a:rPr lang="en-US" sz="2954" u="none" strike="noStrike" dirty="0" smtClean="0">
                <a:solidFill>
                  <a:srgbClr val="F5F5F3"/>
                </a:solidFill>
                <a:latin typeface="Glacial Indifference Bold"/>
              </a:rPr>
              <a:t>.</a:t>
            </a:r>
            <a:endParaRPr lang="en-US" sz="2954" u="none" strike="noStrike" dirty="0">
              <a:solidFill>
                <a:srgbClr val="F5F5F3"/>
              </a:solidFill>
              <a:latin typeface="Glacial Indifference Bol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txBody>
          <a:bodyPr/>
          <a:lstStyle/>
          <a:p>
            <a:endParaRPr lang="en-US"/>
          </a:p>
        </p:txBody>
      </p:sp>
      <p:sp>
        <p:nvSpPr>
          <p:cNvPr id="3" name="Freeform 3"/>
          <p:cNvSpPr/>
          <p:nvPr/>
        </p:nvSpPr>
        <p:spPr>
          <a:xfrm>
            <a:off x="-1341120" y="-1539346"/>
            <a:ext cx="6641079" cy="6682846"/>
          </a:xfrm>
          <a:custGeom>
            <a:avLst/>
            <a:gdLst/>
            <a:ahLst/>
            <a:cxnLst/>
            <a:rect l="l" t="t" r="r" b="b"/>
            <a:pathLst>
              <a:path w="6641079" h="6682846">
                <a:moveTo>
                  <a:pt x="0" y="0"/>
                </a:moveTo>
                <a:lnTo>
                  <a:pt x="6641079" y="0"/>
                </a:lnTo>
                <a:lnTo>
                  <a:pt x="6641079" y="6682846"/>
                </a:lnTo>
                <a:lnTo>
                  <a:pt x="0" y="668284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925748" y="3413125"/>
            <a:ext cx="3535026" cy="4287833"/>
            <a:chOff x="0" y="0"/>
            <a:chExt cx="1157357" cy="1403823"/>
          </a:xfrm>
        </p:grpSpPr>
        <p:sp>
          <p:nvSpPr>
            <p:cNvPr id="5" name="Freeform 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8" name="Group 8"/>
          <p:cNvGrpSpPr/>
          <p:nvPr/>
        </p:nvGrpSpPr>
        <p:grpSpPr>
          <a:xfrm>
            <a:off x="7142827" y="3413124"/>
            <a:ext cx="3535026" cy="4287833"/>
            <a:chOff x="0" y="0"/>
            <a:chExt cx="1157357" cy="1403823"/>
          </a:xfrm>
        </p:grpSpPr>
        <p:sp>
          <p:nvSpPr>
            <p:cNvPr id="9" name="Freeform 9"/>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grpSp>
        <p:nvGrpSpPr>
          <p:cNvPr id="12" name="Group 12"/>
          <p:cNvGrpSpPr/>
          <p:nvPr/>
        </p:nvGrpSpPr>
        <p:grpSpPr>
          <a:xfrm>
            <a:off x="12359906" y="3342321"/>
            <a:ext cx="3535026" cy="4287833"/>
            <a:chOff x="0" y="0"/>
            <a:chExt cx="1157357" cy="1403823"/>
          </a:xfrm>
        </p:grpSpPr>
        <p:sp>
          <p:nvSpPr>
            <p:cNvPr id="13" name="Freeform 13"/>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txBody>
            <a:bodyPr/>
            <a:lstStyle/>
            <a:p>
              <a:endParaRPr lang="en-US"/>
            </a:p>
          </p:txBody>
        </p:sp>
      </p:grpSp>
      <p:sp>
        <p:nvSpPr>
          <p:cNvPr id="20" name="TextBox 20"/>
          <p:cNvSpPr txBox="1"/>
          <p:nvPr/>
        </p:nvSpPr>
        <p:spPr>
          <a:xfrm>
            <a:off x="3319799" y="1171575"/>
            <a:ext cx="11648401" cy="1069975"/>
          </a:xfrm>
          <a:prstGeom prst="rect">
            <a:avLst/>
          </a:prstGeom>
        </p:spPr>
        <p:txBody>
          <a:bodyPr lIns="0" tIns="0" rIns="0" bIns="0" rtlCol="0" anchor="t">
            <a:spAutoFit/>
          </a:bodyPr>
          <a:lstStyle/>
          <a:p>
            <a:pPr marL="0" lvl="0" indent="0" algn="ctr">
              <a:lnSpc>
                <a:spcPts val="8000"/>
              </a:lnSpc>
            </a:pPr>
            <a:r>
              <a:rPr lang="en-US" sz="8000">
                <a:solidFill>
                  <a:srgbClr val="FFBD59"/>
                </a:solidFill>
                <a:latin typeface="League Spartan"/>
              </a:rPr>
              <a:t>The Team</a:t>
            </a:r>
          </a:p>
        </p:txBody>
      </p:sp>
      <p:sp>
        <p:nvSpPr>
          <p:cNvPr id="21" name="TextBox 21"/>
          <p:cNvSpPr txBox="1"/>
          <p:nvPr/>
        </p:nvSpPr>
        <p:spPr>
          <a:xfrm>
            <a:off x="2563247" y="5960750"/>
            <a:ext cx="2687924" cy="894219"/>
          </a:xfrm>
          <a:prstGeom prst="rect">
            <a:avLst/>
          </a:prstGeom>
        </p:spPr>
        <p:txBody>
          <a:bodyPr lIns="0" tIns="0" rIns="0" bIns="0" rtlCol="0" anchor="t">
            <a:spAutoFit/>
          </a:bodyPr>
          <a:lstStyle/>
          <a:p>
            <a:pPr>
              <a:lnSpc>
                <a:spcPts val="3410"/>
              </a:lnSpc>
            </a:pPr>
            <a:r>
              <a:rPr lang="en-US" sz="3410" dirty="0" err="1" smtClean="0">
                <a:solidFill>
                  <a:srgbClr val="FFBD59"/>
                </a:solidFill>
                <a:latin typeface="Garet Bold"/>
              </a:rPr>
              <a:t>Manikanta</a:t>
            </a:r>
            <a:r>
              <a:rPr lang="en-US" sz="3410" dirty="0" smtClean="0">
                <a:solidFill>
                  <a:srgbClr val="FFBD59"/>
                </a:solidFill>
                <a:latin typeface="Garet Bold"/>
              </a:rPr>
              <a:t> </a:t>
            </a:r>
          </a:p>
          <a:p>
            <a:pPr>
              <a:lnSpc>
                <a:spcPts val="3410"/>
              </a:lnSpc>
            </a:pPr>
            <a:r>
              <a:rPr lang="en-US" sz="3410" dirty="0" err="1" smtClean="0">
                <a:solidFill>
                  <a:srgbClr val="FFBD59"/>
                </a:solidFill>
                <a:latin typeface="Garet Bold"/>
              </a:rPr>
              <a:t>sai</a:t>
            </a:r>
            <a:endParaRPr lang="en-US" sz="3410" dirty="0">
              <a:solidFill>
                <a:srgbClr val="FFBD59"/>
              </a:solidFill>
              <a:latin typeface="Garet Bold"/>
            </a:endParaRPr>
          </a:p>
        </p:txBody>
      </p:sp>
      <p:sp>
        <p:nvSpPr>
          <p:cNvPr id="22" name="TextBox 22"/>
          <p:cNvSpPr txBox="1"/>
          <p:nvPr/>
        </p:nvSpPr>
        <p:spPr>
          <a:xfrm>
            <a:off x="2594739" y="7062339"/>
            <a:ext cx="1450117" cy="307777"/>
          </a:xfrm>
          <a:prstGeom prst="rect">
            <a:avLst/>
          </a:prstGeom>
        </p:spPr>
        <p:txBody>
          <a:bodyPr wrap="square" lIns="0" tIns="0" rIns="0" bIns="0" rtlCol="0" anchor="t">
            <a:spAutoFit/>
          </a:bodyPr>
          <a:lstStyle/>
          <a:p>
            <a:pPr marL="0" lvl="0" indent="0">
              <a:lnSpc>
                <a:spcPts val="2387"/>
              </a:lnSpc>
            </a:pPr>
            <a:r>
              <a:rPr lang="en-US" sz="1705" spc="341" dirty="0" smtClean="0">
                <a:solidFill>
                  <a:srgbClr val="FFFFFF"/>
                </a:solidFill>
                <a:latin typeface="Garet"/>
              </a:rPr>
              <a:t>Leader</a:t>
            </a:r>
            <a:endParaRPr lang="en-US" sz="1705" spc="341" dirty="0">
              <a:solidFill>
                <a:srgbClr val="FFFFFF"/>
              </a:solidFill>
              <a:latin typeface="Garet"/>
            </a:endParaRPr>
          </a:p>
        </p:txBody>
      </p:sp>
      <p:sp>
        <p:nvSpPr>
          <p:cNvPr id="23" name="TextBox 23"/>
          <p:cNvSpPr txBox="1"/>
          <p:nvPr/>
        </p:nvSpPr>
        <p:spPr>
          <a:xfrm>
            <a:off x="7785335" y="6018077"/>
            <a:ext cx="2687924" cy="894219"/>
          </a:xfrm>
          <a:prstGeom prst="rect">
            <a:avLst/>
          </a:prstGeom>
        </p:spPr>
        <p:txBody>
          <a:bodyPr lIns="0" tIns="0" rIns="0" bIns="0" rtlCol="0" anchor="t">
            <a:spAutoFit/>
          </a:bodyPr>
          <a:lstStyle/>
          <a:p>
            <a:pPr marL="0" lvl="0" indent="0">
              <a:lnSpc>
                <a:spcPts val="3410"/>
              </a:lnSpc>
            </a:pPr>
            <a:r>
              <a:rPr lang="en-US" sz="3410" dirty="0" err="1" smtClean="0">
                <a:solidFill>
                  <a:srgbClr val="FFBD59"/>
                </a:solidFill>
                <a:latin typeface="Garet Bold"/>
              </a:rPr>
              <a:t>Asneem</a:t>
            </a:r>
            <a:r>
              <a:rPr lang="en-US" sz="3410" dirty="0" smtClean="0">
                <a:solidFill>
                  <a:srgbClr val="FFBD59"/>
                </a:solidFill>
                <a:latin typeface="Garet Bold"/>
              </a:rPr>
              <a:t> </a:t>
            </a:r>
            <a:r>
              <a:rPr lang="en-US" sz="3410" dirty="0" err="1" smtClean="0">
                <a:solidFill>
                  <a:srgbClr val="FFBD59"/>
                </a:solidFill>
                <a:latin typeface="Garet Bold"/>
              </a:rPr>
              <a:t>athar</a:t>
            </a:r>
            <a:endParaRPr lang="en-US" sz="3410" dirty="0">
              <a:solidFill>
                <a:srgbClr val="FFBD59"/>
              </a:solidFill>
              <a:latin typeface="Garet Bold"/>
            </a:endParaRPr>
          </a:p>
        </p:txBody>
      </p:sp>
      <p:sp>
        <p:nvSpPr>
          <p:cNvPr id="24" name="TextBox 24"/>
          <p:cNvSpPr txBox="1"/>
          <p:nvPr/>
        </p:nvSpPr>
        <p:spPr>
          <a:xfrm>
            <a:off x="7785335" y="7047287"/>
            <a:ext cx="2489030" cy="286916"/>
          </a:xfrm>
          <a:prstGeom prst="rect">
            <a:avLst/>
          </a:prstGeom>
        </p:spPr>
        <p:txBody>
          <a:bodyPr lIns="0" tIns="0" rIns="0" bIns="0" rtlCol="0" anchor="t">
            <a:spAutoFit/>
          </a:bodyPr>
          <a:lstStyle/>
          <a:p>
            <a:pPr marL="0" lvl="0" indent="0">
              <a:lnSpc>
                <a:spcPts val="2387"/>
              </a:lnSpc>
            </a:pPr>
            <a:r>
              <a:rPr lang="en-US" sz="1705" spc="341" dirty="0" smtClean="0">
                <a:solidFill>
                  <a:srgbClr val="FFFFFF"/>
                </a:solidFill>
                <a:latin typeface="Blinker"/>
              </a:rPr>
              <a:t>Member</a:t>
            </a:r>
            <a:endParaRPr lang="en-US" sz="1705" spc="341" dirty="0">
              <a:solidFill>
                <a:srgbClr val="FFFFFF"/>
              </a:solidFill>
              <a:latin typeface="Blinker"/>
            </a:endParaRPr>
          </a:p>
        </p:txBody>
      </p:sp>
      <p:sp>
        <p:nvSpPr>
          <p:cNvPr id="25" name="TextBox 25"/>
          <p:cNvSpPr txBox="1"/>
          <p:nvPr/>
        </p:nvSpPr>
        <p:spPr>
          <a:xfrm>
            <a:off x="12950557" y="5898751"/>
            <a:ext cx="2586320" cy="894219"/>
          </a:xfrm>
          <a:prstGeom prst="rect">
            <a:avLst/>
          </a:prstGeom>
        </p:spPr>
        <p:txBody>
          <a:bodyPr lIns="0" tIns="0" rIns="0" bIns="0" rtlCol="0" anchor="t">
            <a:spAutoFit/>
          </a:bodyPr>
          <a:lstStyle/>
          <a:p>
            <a:pPr marL="0" lvl="0" indent="0">
              <a:lnSpc>
                <a:spcPts val="3410"/>
              </a:lnSpc>
            </a:pPr>
            <a:r>
              <a:rPr lang="en-US" sz="3410" dirty="0" smtClean="0">
                <a:solidFill>
                  <a:srgbClr val="FFBD59"/>
                </a:solidFill>
                <a:latin typeface="Garet Bold"/>
              </a:rPr>
              <a:t>Surya </a:t>
            </a:r>
            <a:r>
              <a:rPr lang="en-US" sz="3410" dirty="0" err="1" smtClean="0">
                <a:solidFill>
                  <a:srgbClr val="FFBD59"/>
                </a:solidFill>
                <a:latin typeface="Garet Bold"/>
              </a:rPr>
              <a:t>Tejess</a:t>
            </a:r>
            <a:endParaRPr lang="en-US" sz="3410" dirty="0">
              <a:solidFill>
                <a:srgbClr val="FFBD59"/>
              </a:solidFill>
              <a:latin typeface="Garet Bold"/>
            </a:endParaRPr>
          </a:p>
        </p:txBody>
      </p:sp>
      <p:sp>
        <p:nvSpPr>
          <p:cNvPr id="27" name="TextBox 27"/>
          <p:cNvSpPr txBox="1"/>
          <p:nvPr/>
        </p:nvSpPr>
        <p:spPr>
          <a:xfrm rot="10800000" flipH="1" flipV="1">
            <a:off x="12965858" y="6932945"/>
            <a:ext cx="2323122" cy="283283"/>
          </a:xfrm>
          <a:prstGeom prst="rect">
            <a:avLst/>
          </a:prstGeom>
        </p:spPr>
        <p:txBody>
          <a:bodyPr wrap="square" lIns="0" tIns="0" rIns="0" bIns="0" rtlCol="0" anchor="t">
            <a:spAutoFit/>
          </a:bodyPr>
          <a:lstStyle/>
          <a:p>
            <a:pPr marL="0" lvl="0" indent="0">
              <a:lnSpc>
                <a:spcPts val="2387"/>
              </a:lnSpc>
            </a:pPr>
            <a:r>
              <a:rPr lang="en-US" sz="1705" spc="341" dirty="0" smtClean="0">
                <a:solidFill>
                  <a:srgbClr val="FFFFFF"/>
                </a:solidFill>
                <a:latin typeface="Blinker"/>
              </a:rPr>
              <a:t>Member</a:t>
            </a:r>
            <a:endParaRPr lang="en-US" sz="1705" spc="341" dirty="0">
              <a:solidFill>
                <a:srgbClr val="FFFFFF"/>
              </a:solidFill>
              <a:latin typeface="Blinker"/>
            </a:endParaRPr>
          </a:p>
        </p:txBody>
      </p:sp>
      <p:pic>
        <p:nvPicPr>
          <p:cNvPr id="30" name="Picture 29"/>
          <p:cNvPicPr>
            <a:picLocks noChangeAspect="1"/>
          </p:cNvPicPr>
          <p:nvPr/>
        </p:nvPicPr>
        <p:blipFill rotWithShape="1">
          <a:blip r:embed="rId4" cstate="print">
            <a:extLst>
              <a:ext uri="{28A0092B-C50C-407E-A947-70E740481C1C}">
                <a14:useLocalDpi xmlns:a14="http://schemas.microsoft.com/office/drawing/2010/main" val="0"/>
              </a:ext>
            </a:extLst>
          </a:blip>
          <a:srcRect r="4502" b="3275"/>
          <a:stretch/>
        </p:blipFill>
        <p:spPr>
          <a:xfrm>
            <a:off x="2661133" y="3707993"/>
            <a:ext cx="1903441" cy="19262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1" name="Picture 30"/>
          <p:cNvPicPr>
            <a:picLocks noChangeAspect="1"/>
          </p:cNvPicPr>
          <p:nvPr/>
        </p:nvPicPr>
        <p:blipFill rotWithShape="1">
          <a:blip r:embed="rId5" cstate="print">
            <a:extLst>
              <a:ext uri="{28A0092B-C50C-407E-A947-70E740481C1C}">
                <a14:useLocalDpi xmlns:a14="http://schemas.microsoft.com/office/drawing/2010/main" val="0"/>
              </a:ext>
            </a:extLst>
          </a:blip>
          <a:srcRect t="27137" b="20759"/>
          <a:stretch/>
        </p:blipFill>
        <p:spPr>
          <a:xfrm rot="16200000">
            <a:off x="7923175" y="3723235"/>
            <a:ext cx="1974330" cy="1828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2" name="Picture 31"/>
          <p:cNvPicPr>
            <a:picLocks noChangeAspect="1"/>
          </p:cNvPicPr>
          <p:nvPr/>
        </p:nvPicPr>
        <p:blipFill rotWithShape="1">
          <a:blip r:embed="rId6" cstate="print">
            <a:extLst>
              <a:ext uri="{28A0092B-C50C-407E-A947-70E740481C1C}">
                <a14:useLocalDpi xmlns:a14="http://schemas.microsoft.com/office/drawing/2010/main" val="0"/>
              </a:ext>
            </a:extLst>
          </a:blip>
          <a:srcRect l="13117" t="21339" r="16358" b="25767"/>
          <a:stretch/>
        </p:blipFill>
        <p:spPr>
          <a:xfrm>
            <a:off x="12695361" y="3424473"/>
            <a:ext cx="2209800" cy="22098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txBody>
          <a:bodyPr/>
          <a:lstStyle/>
          <a:p>
            <a:endParaRPr lang="en-US" dirty="0"/>
          </a:p>
        </p:txBody>
      </p:sp>
      <p:sp>
        <p:nvSpPr>
          <p:cNvPr id="3" name="Freeform 3"/>
          <p:cNvSpPr/>
          <p:nvPr/>
        </p:nvSpPr>
        <p:spPr>
          <a:xfrm>
            <a:off x="0" y="0"/>
            <a:ext cx="18288000" cy="4273013"/>
          </a:xfrm>
          <a:custGeom>
            <a:avLst/>
            <a:gdLst/>
            <a:ahLst/>
            <a:cxnLst/>
            <a:rect l="l" t="t" r="r" b="b"/>
            <a:pathLst>
              <a:path w="18288000" h="4273013">
                <a:moveTo>
                  <a:pt x="0" y="0"/>
                </a:moveTo>
                <a:lnTo>
                  <a:pt x="18288000" y="0"/>
                </a:lnTo>
                <a:lnTo>
                  <a:pt x="18288000" y="4273013"/>
                </a:lnTo>
                <a:lnTo>
                  <a:pt x="0" y="4273013"/>
                </a:lnTo>
                <a:lnTo>
                  <a:pt x="0" y="0"/>
                </a:lnTo>
                <a:close/>
              </a:path>
            </a:pathLst>
          </a:custGeom>
          <a:blipFill>
            <a:blip r:embed="rId3"/>
            <a:stretch>
              <a:fillRect t="-255586"/>
            </a:stretch>
          </a:blipFill>
        </p:spPr>
        <p:txBody>
          <a:bodyPr/>
          <a:lstStyle/>
          <a:p>
            <a:endParaRPr lang="en-US"/>
          </a:p>
        </p:txBody>
      </p:sp>
      <p:sp>
        <p:nvSpPr>
          <p:cNvPr id="4" name="TextBox 4"/>
          <p:cNvSpPr txBox="1"/>
          <p:nvPr/>
        </p:nvSpPr>
        <p:spPr>
          <a:xfrm>
            <a:off x="3877720" y="5349478"/>
            <a:ext cx="10532560" cy="552074"/>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HACKTOBER FEST</a:t>
            </a:r>
          </a:p>
        </p:txBody>
      </p:sp>
      <p:sp>
        <p:nvSpPr>
          <p:cNvPr id="5" name="TextBox 5"/>
          <p:cNvSpPr txBox="1"/>
          <p:nvPr/>
        </p:nvSpPr>
        <p:spPr>
          <a:xfrm>
            <a:off x="2510202" y="3613547"/>
            <a:ext cx="13267596" cy="1838325"/>
          </a:xfrm>
          <a:prstGeom prst="rect">
            <a:avLst/>
          </a:prstGeom>
        </p:spPr>
        <p:txBody>
          <a:bodyPr lIns="0" tIns="0" rIns="0" bIns="0" rtlCol="0" anchor="t">
            <a:spAutoFit/>
          </a:bodyPr>
          <a:lstStyle/>
          <a:p>
            <a:pPr algn="ctr">
              <a:lnSpc>
                <a:spcPts val="14400"/>
              </a:lnSpc>
            </a:pPr>
            <a:r>
              <a:rPr lang="en-US" sz="12000" dirty="0">
                <a:solidFill>
                  <a:srgbClr val="FFFFFF"/>
                </a:solidFill>
                <a:latin typeface="League Spartan"/>
              </a:rPr>
              <a:t>Thank You</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TotalTime>
  <Words>395</Words>
  <Application>Microsoft Office PowerPoint</Application>
  <PresentationFormat>Custom</PresentationFormat>
  <Paragraphs>45</Paragraphs>
  <Slides>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vt:i4>
      </vt:variant>
    </vt:vector>
  </HeadingPairs>
  <TitlesOfParts>
    <vt:vector size="22" baseType="lpstr">
      <vt:lpstr>Mont Bold</vt:lpstr>
      <vt:lpstr>Blinker</vt:lpstr>
      <vt:lpstr>Garet Bold</vt:lpstr>
      <vt:lpstr>League Spartan</vt:lpstr>
      <vt:lpstr>Garet</vt:lpstr>
      <vt:lpstr>Poppins</vt:lpstr>
      <vt:lpstr>Arial</vt:lpstr>
      <vt:lpstr>Calibri</vt:lpstr>
      <vt:lpstr>Glacial Indifference</vt:lpstr>
      <vt:lpstr>Wingdings</vt:lpstr>
      <vt:lpstr>Courier New</vt:lpstr>
      <vt:lpstr>Glacial Indifference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Futuristic Dark Mode Technology Pitch Deck Presentation</dc:title>
  <dc:creator>R</dc:creator>
  <cp:lastModifiedBy>Windows User</cp:lastModifiedBy>
  <cp:revision>19</cp:revision>
  <dcterms:created xsi:type="dcterms:W3CDTF">2006-08-16T00:00:00Z</dcterms:created>
  <dcterms:modified xsi:type="dcterms:W3CDTF">2023-10-28T07:04:06Z</dcterms:modified>
  <dc:identifier>DAFxrxF-qp8</dc:identifier>
</cp:coreProperties>
</file>